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65" r:id="rId4"/>
    <p:sldId id="264" r:id="rId5"/>
  </p:sldIdLst>
  <p:sldSz cx="12192000" cy="6858000"/>
  <p:notesSz cx="6858000" cy="9144000"/>
  <p:defaultTextStyle>
    <a:defPPr>
      <a:defRPr lang="es-V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F3"/>
    <a:srgbClr val="FF3300"/>
    <a:srgbClr val="FFCC00"/>
    <a:srgbClr val="990099"/>
    <a:srgbClr val="339933"/>
    <a:srgbClr val="FF9933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56339-9B39-49C1-918E-33B91A5D8AD5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CC154-E74B-43C4-AB30-CAC7B0F8B434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6B399-D0BA-467B-A5DB-5AA0A1933880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63DFC-0A2F-4AF4-BDA2-65BCA754CDA4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5EA7E-C1B4-410F-9557-64711A781868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E1DFC-C414-465D-9F58-02765EC5B1EE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71807-6418-4D28-B039-344AD9279035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597F3-0FA2-426F-BE8B-DE640AE450A4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51000-72F8-4AA3-95CC-FA6F32B2EF7A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7F1E6-E242-4D70-B831-47AAE292E077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0F0EB-0BFE-413C-A6CB-CC481F58A231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A8C79-F746-4B2A-A642-632E71547CD0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B5E7F-AE67-4B7F-9B99-C9CE219C9962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C6B6B-CBC8-4A5D-942E-3FBBEF043BF1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FB8E3-B6D4-40F9-B9D3-F65B1A7D0BC3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DB152-FBB7-43BB-BCDC-45E8905135EA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803B6-C1C7-4780-A9D3-6D1F9A575BA3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5097A-6859-4B02-B6C4-7C49BE534FF1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F6203-CA6D-4B70-A2C1-0BB70BCC14A8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BA80D-48B4-46A1-A4E4-A7A664E21E01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VE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6DDE6-FB8D-4280-8B9F-EC5B8ED54890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D31EB-F8A3-488A-8990-D777AECFE7E3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VE" smtClean="0"/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 smtClean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FFA025-0BB8-4C2F-99A2-1C8E24559707}" type="datetimeFigureOut">
              <a:rPr lang="es-VE"/>
              <a:pPr>
                <a:defRPr/>
              </a:pPr>
              <a:t>23/01/2017</a:t>
            </a:fld>
            <a:endParaRPr lang="es-V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V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2F855C-2700-42F8-878B-BE239332C43C}" type="slidenum">
              <a:rPr lang="es-VE"/>
              <a:pPr>
                <a:defRPr/>
              </a:pPr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2589213" y="3927475"/>
            <a:ext cx="7015162" cy="1228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14" name="CuadroTexto 2"/>
          <p:cNvSpPr txBox="1">
            <a:spLocks noChangeArrowheads="1"/>
          </p:cNvSpPr>
          <p:nvPr/>
        </p:nvSpPr>
        <p:spPr bwMode="auto">
          <a:xfrm>
            <a:off x="7154863" y="6521450"/>
            <a:ext cx="5037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 sz="1600">
                <a:latin typeface="Corbel" pitchFamily="34" charset="0"/>
              </a:rPr>
              <a:t>Mora-Fernandez C et al. J Physiol 2014;592(18):3997–4012</a:t>
            </a:r>
          </a:p>
        </p:txBody>
      </p:sp>
      <p:sp>
        <p:nvSpPr>
          <p:cNvPr id="13317" name="CuadroTexto 2"/>
          <p:cNvSpPr txBox="1">
            <a:spLocks noChangeArrowheads="1"/>
          </p:cNvSpPr>
          <p:nvPr/>
        </p:nvSpPr>
        <p:spPr bwMode="auto">
          <a:xfrm>
            <a:off x="2352675" y="61883"/>
            <a:ext cx="2301875" cy="40011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VE" sz="2000" b="1" dirty="0" smtClean="0">
                <a:latin typeface="Corbel" pitchFamily="34" charset="0"/>
              </a:rPr>
              <a:t>Factores genéticos</a:t>
            </a:r>
            <a:endParaRPr lang="es-VE" sz="2000" b="1" dirty="0">
              <a:latin typeface="Corbel" pitchFamily="34" charset="0"/>
            </a:endParaRPr>
          </a:p>
        </p:txBody>
      </p:sp>
      <p:sp>
        <p:nvSpPr>
          <p:cNvPr id="13318" name="CuadroTexto 2"/>
          <p:cNvSpPr txBox="1">
            <a:spLocks noChangeArrowheads="1"/>
          </p:cNvSpPr>
          <p:nvPr/>
        </p:nvSpPr>
        <p:spPr bwMode="auto">
          <a:xfrm>
            <a:off x="7469188" y="65088"/>
            <a:ext cx="3244850" cy="3968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VE" sz="2000" b="1" dirty="0" smtClean="0">
                <a:latin typeface="Corbel" pitchFamily="34" charset="0"/>
              </a:rPr>
              <a:t>Factores ambientales</a:t>
            </a:r>
            <a:endParaRPr lang="es-VE" sz="2000" b="1" dirty="0">
              <a:latin typeface="Corbel" pitchFamily="34" charset="0"/>
            </a:endParaRPr>
          </a:p>
        </p:txBody>
      </p:sp>
      <p:sp>
        <p:nvSpPr>
          <p:cNvPr id="13319" name="CuadroTexto 2"/>
          <p:cNvSpPr txBox="1">
            <a:spLocks noChangeArrowheads="1"/>
          </p:cNvSpPr>
          <p:nvPr/>
        </p:nvSpPr>
        <p:spPr bwMode="auto">
          <a:xfrm>
            <a:off x="5184775" y="496888"/>
            <a:ext cx="1820863" cy="39687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VE" sz="2000" b="1">
                <a:solidFill>
                  <a:schemeClr val="bg1"/>
                </a:solidFill>
                <a:latin typeface="Corbel" pitchFamily="34" charset="0"/>
              </a:rPr>
              <a:t>DIABETES</a:t>
            </a:r>
          </a:p>
        </p:txBody>
      </p:sp>
      <p:sp>
        <p:nvSpPr>
          <p:cNvPr id="13320" name="CuadroTexto 2"/>
          <p:cNvSpPr txBox="1">
            <a:spLocks noChangeArrowheads="1"/>
          </p:cNvSpPr>
          <p:nvPr/>
        </p:nvSpPr>
        <p:spPr bwMode="auto">
          <a:xfrm>
            <a:off x="4151313" y="5914381"/>
            <a:ext cx="388937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VE" sz="2400" dirty="0" smtClean="0">
                <a:latin typeface="Corbel" pitchFamily="34" charset="0"/>
              </a:rPr>
              <a:t>Enfermedad renal diabética</a:t>
            </a:r>
            <a:endParaRPr lang="es-VE" sz="2400" dirty="0">
              <a:latin typeface="Corbel" pitchFamily="34" charset="0"/>
            </a:endParaRPr>
          </a:p>
        </p:txBody>
      </p:sp>
      <p:sp>
        <p:nvSpPr>
          <p:cNvPr id="13321" name="CuadroTexto 2"/>
          <p:cNvSpPr txBox="1">
            <a:spLocks noChangeArrowheads="1"/>
          </p:cNvSpPr>
          <p:nvPr/>
        </p:nvSpPr>
        <p:spPr bwMode="auto">
          <a:xfrm>
            <a:off x="0" y="1111250"/>
            <a:ext cx="1219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VE" sz="2000" dirty="0" smtClean="0">
                <a:latin typeface="Corbel" pitchFamily="34" charset="0"/>
              </a:rPr>
              <a:t>Mecanismos patogénicos de la lesión renal   </a:t>
            </a:r>
            <a:endParaRPr lang="es-VE" sz="2000" dirty="0">
              <a:latin typeface="Corbel" pitchFamily="34" charset="0"/>
            </a:endParaRPr>
          </a:p>
        </p:txBody>
      </p:sp>
      <p:sp>
        <p:nvSpPr>
          <p:cNvPr id="13322" name="CuadroTexto 2"/>
          <p:cNvSpPr txBox="1">
            <a:spLocks noChangeArrowheads="1"/>
          </p:cNvSpPr>
          <p:nvPr/>
        </p:nvSpPr>
        <p:spPr bwMode="auto">
          <a:xfrm>
            <a:off x="3360738" y="1491963"/>
            <a:ext cx="5470525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VE" sz="2000" dirty="0" smtClean="0">
                <a:latin typeface="Corbel" pitchFamily="34" charset="0"/>
              </a:rPr>
              <a:t>Hiperglucemia</a:t>
            </a:r>
            <a:endParaRPr lang="es-VE" sz="2000" dirty="0">
              <a:latin typeface="Corbe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s-VE" sz="2000" dirty="0" smtClean="0">
                <a:latin typeface="Corbel" pitchFamily="34" charset="0"/>
              </a:rPr>
              <a:t>Sistema Renina-Angiotensina- Aldosterona</a:t>
            </a:r>
            <a:endParaRPr lang="es-VE" sz="2000" dirty="0">
              <a:latin typeface="Corbel" pitchFamily="34" charset="0"/>
            </a:endParaRPr>
          </a:p>
        </p:txBody>
      </p:sp>
      <p:sp>
        <p:nvSpPr>
          <p:cNvPr id="13323" name="CuadroTexto 2"/>
          <p:cNvSpPr txBox="1">
            <a:spLocks noChangeArrowheads="1"/>
          </p:cNvSpPr>
          <p:nvPr/>
        </p:nvSpPr>
        <p:spPr bwMode="auto">
          <a:xfrm>
            <a:off x="1574800" y="2229408"/>
            <a:ext cx="2179638" cy="104028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s-VE" sz="1400" dirty="0" err="1" smtClean="0">
                <a:latin typeface="Corbel" pitchFamily="34" charset="0"/>
              </a:rPr>
              <a:t>Polioles</a:t>
            </a:r>
            <a:r>
              <a:rPr lang="es-VE" sz="1400" dirty="0" smtClean="0">
                <a:latin typeface="Corbel" pitchFamily="34" charset="0"/>
              </a:rPr>
              <a:t> metabólicos de </a:t>
            </a:r>
            <a:r>
              <a:rPr lang="es-VE" sz="1400" dirty="0" err="1" smtClean="0">
                <a:latin typeface="Corbel" pitchFamily="34" charset="0"/>
              </a:rPr>
              <a:t>glicación</a:t>
            </a:r>
            <a:r>
              <a:rPr lang="es-VE" sz="1400" dirty="0" smtClean="0">
                <a:latin typeface="Corbel" pitchFamily="34" charset="0"/>
              </a:rPr>
              <a:t> avanzada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110000"/>
              </a:lnSpc>
            </a:pPr>
            <a:r>
              <a:rPr lang="es-VE" sz="1400" dirty="0" err="1">
                <a:latin typeface="Corbel" pitchFamily="34" charset="0"/>
              </a:rPr>
              <a:t>Protein</a:t>
            </a:r>
            <a:r>
              <a:rPr lang="es-VE" sz="1400" dirty="0">
                <a:latin typeface="Corbel" pitchFamily="34" charset="0"/>
              </a:rPr>
              <a:t> </a:t>
            </a:r>
            <a:r>
              <a:rPr lang="es-VE" sz="1400" dirty="0" smtClean="0">
                <a:latin typeface="Corbel" pitchFamily="34" charset="0"/>
              </a:rPr>
              <a:t>quinasa </a:t>
            </a:r>
            <a:r>
              <a:rPr lang="es-VE" sz="1400" dirty="0">
                <a:latin typeface="Corbel" pitchFamily="34" charset="0"/>
              </a:rPr>
              <a:t>C</a:t>
            </a:r>
          </a:p>
          <a:p>
            <a:pPr algn="ctr">
              <a:lnSpc>
                <a:spcPct val="110000"/>
              </a:lnSpc>
            </a:pPr>
            <a:r>
              <a:rPr lang="es-VE" sz="1400" dirty="0" smtClean="0">
                <a:latin typeface="Corbel" pitchFamily="34" charset="0"/>
              </a:rPr>
              <a:t>Estrés oxidativo</a:t>
            </a:r>
            <a:endParaRPr lang="es-VE" sz="1400" dirty="0">
              <a:latin typeface="Corbel" pitchFamily="34" charset="0"/>
            </a:endParaRPr>
          </a:p>
        </p:txBody>
      </p:sp>
      <p:sp>
        <p:nvSpPr>
          <p:cNvPr id="13324" name="CuadroTexto 2"/>
          <p:cNvSpPr txBox="1">
            <a:spLocks noChangeArrowheads="1"/>
          </p:cNvSpPr>
          <p:nvPr/>
        </p:nvSpPr>
        <p:spPr bwMode="auto">
          <a:xfrm>
            <a:off x="4256088" y="2217842"/>
            <a:ext cx="3679825" cy="106182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Hemodinámica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Hipertensión arterial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Deterioro en la regulación vascular renal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Hipertensión </a:t>
            </a:r>
            <a:r>
              <a:rPr lang="es-VE" sz="1400" dirty="0" err="1" smtClean="0">
                <a:latin typeface="Corbel" pitchFamily="34" charset="0"/>
              </a:rPr>
              <a:t>intraglomerular</a:t>
            </a:r>
            <a:r>
              <a:rPr lang="es-VE" sz="1400" dirty="0" smtClean="0">
                <a:latin typeface="Corbel" pitchFamily="34" charset="0"/>
              </a:rPr>
              <a:t>  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Balance alterado sodio/agua</a:t>
            </a:r>
            <a:endParaRPr lang="es-VE" sz="1400" dirty="0">
              <a:latin typeface="Corbel" pitchFamily="34" charset="0"/>
            </a:endParaRPr>
          </a:p>
        </p:txBody>
      </p:sp>
      <p:sp>
        <p:nvSpPr>
          <p:cNvPr id="13325" name="CuadroTexto 2"/>
          <p:cNvSpPr txBox="1">
            <a:spLocks noChangeArrowheads="1"/>
          </p:cNvSpPr>
          <p:nvPr/>
        </p:nvSpPr>
        <p:spPr bwMode="auto">
          <a:xfrm>
            <a:off x="1539551" y="3456573"/>
            <a:ext cx="9353874" cy="338554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VE" sz="2000" dirty="0" smtClean="0">
                <a:latin typeface="Corbel" pitchFamily="34" charset="0"/>
              </a:rPr>
              <a:t>Activación de rutas de señalización celular y factores de transcripción  </a:t>
            </a:r>
            <a:endParaRPr lang="es-VE" sz="2000" dirty="0">
              <a:latin typeface="Corbel" pitchFamily="34" charset="0"/>
            </a:endParaRPr>
          </a:p>
        </p:txBody>
      </p:sp>
      <p:sp>
        <p:nvSpPr>
          <p:cNvPr id="13326" name="CuadroTexto 2"/>
          <p:cNvSpPr txBox="1">
            <a:spLocks noChangeArrowheads="1"/>
          </p:cNvSpPr>
          <p:nvPr/>
        </p:nvSpPr>
        <p:spPr bwMode="auto">
          <a:xfrm>
            <a:off x="8453438" y="2217842"/>
            <a:ext cx="2579687" cy="106182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Inflamación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Células inflamatorias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Moléculas de adhesión  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err="1">
                <a:latin typeface="Corbel" pitchFamily="34" charset="0"/>
              </a:rPr>
              <a:t>Q</a:t>
            </a:r>
            <a:r>
              <a:rPr lang="es-VE" sz="1400" dirty="0" err="1" smtClean="0">
                <a:latin typeface="Corbel" pitchFamily="34" charset="0"/>
              </a:rPr>
              <a:t>uimioquinas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err="1" smtClean="0">
                <a:latin typeface="Corbel" pitchFamily="34" charset="0"/>
              </a:rPr>
              <a:t>Citocinas</a:t>
            </a:r>
            <a:r>
              <a:rPr lang="es-VE" sz="1400" dirty="0" smtClean="0">
                <a:latin typeface="Corbel" pitchFamily="34" charset="0"/>
              </a:rPr>
              <a:t> inflamatorias</a:t>
            </a:r>
            <a:endParaRPr lang="es-VE" sz="1400" dirty="0">
              <a:latin typeface="Corbel" pitchFamily="34" charset="0"/>
            </a:endParaRPr>
          </a:p>
        </p:txBody>
      </p:sp>
      <p:sp>
        <p:nvSpPr>
          <p:cNvPr id="13327" name="CuadroTexto 2"/>
          <p:cNvSpPr txBox="1">
            <a:spLocks noChangeArrowheads="1"/>
          </p:cNvSpPr>
          <p:nvPr/>
        </p:nvSpPr>
        <p:spPr bwMode="auto">
          <a:xfrm>
            <a:off x="0" y="3915458"/>
            <a:ext cx="12192000" cy="34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VE" sz="2000" dirty="0" smtClean="0">
                <a:solidFill>
                  <a:schemeClr val="bg1"/>
                </a:solidFill>
                <a:latin typeface="Corbel" pitchFamily="34" charset="0"/>
              </a:rPr>
              <a:t>Efectos relacionados a la matriz celular y extracelular  </a:t>
            </a:r>
            <a:endParaRPr lang="es-VE" sz="2000" dirty="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13328" name="CuadroTexto 2"/>
          <p:cNvSpPr txBox="1">
            <a:spLocks noChangeArrowheads="1"/>
          </p:cNvSpPr>
          <p:nvPr/>
        </p:nvSpPr>
        <p:spPr bwMode="auto">
          <a:xfrm>
            <a:off x="3124200" y="4249738"/>
            <a:ext cx="1709738" cy="86042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Diferenciación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Proliferación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 smtClean="0">
                <a:latin typeface="Corbel" pitchFamily="34" charset="0"/>
              </a:rPr>
              <a:t>Hipertrofia</a:t>
            </a:r>
            <a:endParaRPr lang="es-VE" sz="1400" dirty="0">
              <a:latin typeface="Corbel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s-VE" sz="1400" dirty="0">
                <a:latin typeface="Corbel" pitchFamily="34" charset="0"/>
              </a:rPr>
              <a:t>Apoptosis</a:t>
            </a:r>
          </a:p>
        </p:txBody>
      </p:sp>
      <p:sp>
        <p:nvSpPr>
          <p:cNvPr id="13329" name="CuadroTexto 2"/>
          <p:cNvSpPr txBox="1">
            <a:spLocks noChangeArrowheads="1"/>
          </p:cNvSpPr>
          <p:nvPr/>
        </p:nvSpPr>
        <p:spPr bwMode="auto">
          <a:xfrm>
            <a:off x="5924550" y="4285163"/>
            <a:ext cx="3179763" cy="78957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lnSpc>
                <a:spcPct val="70000"/>
              </a:lnSpc>
            </a:pPr>
            <a:r>
              <a:rPr lang="es-VE" sz="1400" dirty="0">
                <a:latin typeface="Corbel" pitchFamily="34" charset="0"/>
                <a:sym typeface="Symbol" pitchFamily="18" charset="2"/>
              </a:rPr>
              <a:t>  </a:t>
            </a:r>
            <a:r>
              <a:rPr lang="es-VE" sz="1400" dirty="0" smtClean="0">
                <a:latin typeface="Corbel" pitchFamily="34" charset="0"/>
              </a:rPr>
              <a:t>Colágeno </a:t>
            </a:r>
            <a:r>
              <a:rPr lang="es-VE" sz="1400" dirty="0">
                <a:latin typeface="Corbel" pitchFamily="34" charset="0"/>
              </a:rPr>
              <a:t>&amp; </a:t>
            </a:r>
            <a:r>
              <a:rPr lang="es-VE" sz="1400" dirty="0" err="1" smtClean="0">
                <a:latin typeface="Corbel" pitchFamily="34" charset="0"/>
              </a:rPr>
              <a:t>fibronectina</a:t>
            </a:r>
            <a:endParaRPr lang="es-VE" sz="1400" dirty="0">
              <a:latin typeface="Corbel" pitchFamily="34" charset="0"/>
            </a:endParaRPr>
          </a:p>
          <a:p>
            <a:pPr>
              <a:lnSpc>
                <a:spcPct val="70000"/>
              </a:lnSpc>
            </a:pPr>
            <a:r>
              <a:rPr lang="es-VE" dirty="0">
                <a:sym typeface="Symbol" pitchFamily="18" charset="2"/>
              </a:rPr>
              <a:t></a:t>
            </a:r>
            <a:r>
              <a:rPr lang="es-VE" dirty="0"/>
              <a:t> </a:t>
            </a:r>
            <a:r>
              <a:rPr lang="es-VE" sz="1400" dirty="0" smtClean="0">
                <a:latin typeface="Corbel" pitchFamily="34" charset="0"/>
              </a:rPr>
              <a:t>Tejido conectivo  </a:t>
            </a:r>
            <a:endParaRPr lang="es-VE" sz="1400" dirty="0">
              <a:latin typeface="Corbel" pitchFamily="34" charset="0"/>
            </a:endParaRPr>
          </a:p>
          <a:p>
            <a:pPr>
              <a:lnSpc>
                <a:spcPct val="70000"/>
              </a:lnSpc>
            </a:pPr>
            <a:r>
              <a:rPr lang="es-VE" dirty="0">
                <a:sym typeface="Symbol" pitchFamily="18" charset="2"/>
              </a:rPr>
              <a:t></a:t>
            </a:r>
            <a:r>
              <a:rPr lang="es-VE" dirty="0"/>
              <a:t> </a:t>
            </a:r>
            <a:r>
              <a:rPr lang="es-VE" sz="1400" dirty="0" smtClean="0">
                <a:latin typeface="Corbel" pitchFamily="34" charset="0"/>
              </a:rPr>
              <a:t>Inhibición </a:t>
            </a:r>
            <a:r>
              <a:rPr lang="es-VE" sz="1400" dirty="0" err="1" smtClean="0">
                <a:latin typeface="Corbel" pitchFamily="34" charset="0"/>
              </a:rPr>
              <a:t>metaloproteinasas</a:t>
            </a:r>
            <a:endParaRPr lang="es-VE" sz="1400" dirty="0">
              <a:latin typeface="Corbel" pitchFamily="34" charset="0"/>
            </a:endParaRPr>
          </a:p>
          <a:p>
            <a:pPr>
              <a:lnSpc>
                <a:spcPct val="70000"/>
              </a:lnSpc>
            </a:pPr>
            <a:r>
              <a:rPr lang="es-VE" sz="1400" dirty="0">
                <a:latin typeface="Corbel" pitchFamily="34" charset="0"/>
                <a:sym typeface="Symbol" pitchFamily="18" charset="2"/>
              </a:rPr>
              <a:t>   </a:t>
            </a:r>
            <a:r>
              <a:rPr lang="es-VE" sz="1400" dirty="0" smtClean="0">
                <a:latin typeface="Corbel" pitchFamily="34" charset="0"/>
              </a:rPr>
              <a:t>Degradación de la matriz</a:t>
            </a:r>
            <a:endParaRPr lang="es-VE" sz="1400" dirty="0">
              <a:latin typeface="Corbel" pitchFamily="34" charset="0"/>
            </a:endParaRPr>
          </a:p>
        </p:txBody>
      </p:sp>
      <p:sp>
        <p:nvSpPr>
          <p:cNvPr id="13330" name="CuadroTexto 2"/>
          <p:cNvSpPr txBox="1">
            <a:spLocks noChangeArrowheads="1"/>
          </p:cNvSpPr>
          <p:nvPr/>
        </p:nvSpPr>
        <p:spPr bwMode="auto">
          <a:xfrm>
            <a:off x="3030538" y="5377545"/>
            <a:ext cx="6130925" cy="34471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VE" sz="2000" dirty="0" smtClean="0">
                <a:solidFill>
                  <a:schemeClr val="bg1"/>
                </a:solidFill>
                <a:latin typeface="Corbel" pitchFamily="34" charset="0"/>
              </a:rPr>
              <a:t>Cambios renales funcionales y estructurales</a:t>
            </a:r>
            <a:endParaRPr lang="es-VE" sz="2000" dirty="0">
              <a:solidFill>
                <a:schemeClr val="bg1"/>
              </a:solidFill>
              <a:latin typeface="Corbel" pitchFamily="34" charset="0"/>
            </a:endParaRPr>
          </a:p>
        </p:txBody>
      </p:sp>
      <p:cxnSp>
        <p:nvCxnSpPr>
          <p:cNvPr id="13333" name="AutoShape 21"/>
          <p:cNvCxnSpPr>
            <a:cxnSpLocks noChangeShapeType="1"/>
            <a:stCxn id="13317" idx="3"/>
            <a:endCxn id="13318" idx="1"/>
          </p:cNvCxnSpPr>
          <p:nvPr/>
        </p:nvCxnSpPr>
        <p:spPr bwMode="auto">
          <a:xfrm>
            <a:off x="4654550" y="261938"/>
            <a:ext cx="2814638" cy="15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13334" name="Line 22"/>
          <p:cNvSpPr>
            <a:spLocks noChangeShapeType="1"/>
          </p:cNvSpPr>
          <p:nvPr/>
        </p:nvSpPr>
        <p:spPr bwMode="auto">
          <a:xfrm flipH="1">
            <a:off x="6096000" y="239713"/>
            <a:ext cx="0" cy="314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6094413" y="860425"/>
            <a:ext cx="1587" cy="314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cxnSp>
        <p:nvCxnSpPr>
          <p:cNvPr id="13336" name="AutoShape 24"/>
          <p:cNvCxnSpPr>
            <a:cxnSpLocks noChangeShapeType="1"/>
            <a:stCxn id="13323" idx="3"/>
            <a:endCxn id="13324" idx="1"/>
          </p:cNvCxnSpPr>
          <p:nvPr/>
        </p:nvCxnSpPr>
        <p:spPr bwMode="auto">
          <a:xfrm flipV="1">
            <a:off x="3754438" y="2748757"/>
            <a:ext cx="501650" cy="794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</p:cxnSp>
      <p:cxnSp>
        <p:nvCxnSpPr>
          <p:cNvPr id="13337" name="AutoShape 25"/>
          <p:cNvCxnSpPr>
            <a:cxnSpLocks noChangeShapeType="1"/>
            <a:stCxn id="13324" idx="3"/>
            <a:endCxn id="13326" idx="1"/>
          </p:cNvCxnSpPr>
          <p:nvPr/>
        </p:nvCxnSpPr>
        <p:spPr bwMode="auto">
          <a:xfrm>
            <a:off x="7935913" y="2748757"/>
            <a:ext cx="517525" cy="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</p:cxn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3497263" y="2030413"/>
            <a:ext cx="1587" cy="28416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6094413" y="2006600"/>
            <a:ext cx="1587" cy="284163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3340" name="Line 28"/>
          <p:cNvSpPr>
            <a:spLocks noChangeShapeType="1"/>
          </p:cNvSpPr>
          <p:nvPr/>
        </p:nvSpPr>
        <p:spPr bwMode="auto">
          <a:xfrm flipH="1">
            <a:off x="8615363" y="1992313"/>
            <a:ext cx="1587" cy="28416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endParaRPr lang="es-ES"/>
          </a:p>
        </p:txBody>
      </p:sp>
      <p:sp>
        <p:nvSpPr>
          <p:cNvPr id="13341" name="AutoShape 29"/>
          <p:cNvSpPr>
            <a:spLocks noChangeArrowheads="1"/>
          </p:cNvSpPr>
          <p:nvPr/>
        </p:nvSpPr>
        <p:spPr bwMode="auto">
          <a:xfrm flipV="1">
            <a:off x="5862638" y="3282950"/>
            <a:ext cx="465137" cy="195263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42" name="AutoShape 30"/>
          <p:cNvSpPr>
            <a:spLocks noChangeArrowheads="1"/>
          </p:cNvSpPr>
          <p:nvPr/>
        </p:nvSpPr>
        <p:spPr bwMode="auto">
          <a:xfrm flipV="1">
            <a:off x="5862638" y="3783013"/>
            <a:ext cx="465137" cy="195262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43" name="AutoShape 31"/>
          <p:cNvSpPr>
            <a:spLocks noChangeArrowheads="1"/>
          </p:cNvSpPr>
          <p:nvPr/>
        </p:nvSpPr>
        <p:spPr bwMode="auto">
          <a:xfrm flipV="1">
            <a:off x="5862638" y="5148263"/>
            <a:ext cx="465137" cy="195262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6100763" y="5678488"/>
            <a:ext cx="1587" cy="314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cxnSp>
        <p:nvCxnSpPr>
          <p:cNvPr id="13345" name="AutoShape 33"/>
          <p:cNvCxnSpPr>
            <a:cxnSpLocks noChangeShapeType="1"/>
            <a:stCxn id="13317" idx="1"/>
            <a:endCxn id="13320" idx="1"/>
          </p:cNvCxnSpPr>
          <p:nvPr/>
        </p:nvCxnSpPr>
        <p:spPr bwMode="auto">
          <a:xfrm rot="10800000" flipH="1" flipV="1">
            <a:off x="2352675" y="261938"/>
            <a:ext cx="1798638" cy="5883276"/>
          </a:xfrm>
          <a:prstGeom prst="bentConnector3">
            <a:avLst>
              <a:gd name="adj1" fmla="val -49023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346" name="AutoShape 34"/>
          <p:cNvCxnSpPr>
            <a:cxnSpLocks noChangeShapeType="1"/>
            <a:stCxn id="13318" idx="3"/>
            <a:endCxn id="13320" idx="3"/>
          </p:cNvCxnSpPr>
          <p:nvPr/>
        </p:nvCxnSpPr>
        <p:spPr bwMode="auto">
          <a:xfrm flipH="1">
            <a:off x="8040688" y="263526"/>
            <a:ext cx="2673350" cy="5881688"/>
          </a:xfrm>
          <a:prstGeom prst="bentConnector3">
            <a:avLst>
              <a:gd name="adj1" fmla="val -8551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 redondeado"/>
          <p:cNvSpPr/>
          <p:nvPr/>
        </p:nvSpPr>
        <p:spPr>
          <a:xfrm>
            <a:off x="1520825" y="1397000"/>
            <a:ext cx="4229100" cy="392113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6318250" y="1397000"/>
            <a:ext cx="4532313" cy="392113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4475163" y="2178050"/>
            <a:ext cx="3395662" cy="273050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475163" y="2862263"/>
            <a:ext cx="3395662" cy="274637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4475163" y="3522663"/>
            <a:ext cx="3395662" cy="273050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4475163" y="4143375"/>
            <a:ext cx="3395662" cy="273050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3635375" y="4830763"/>
            <a:ext cx="2387600" cy="273050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6238875" y="4830763"/>
            <a:ext cx="2543175" cy="273050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1404938" y="5661025"/>
            <a:ext cx="1866900" cy="273050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9077325" y="5661025"/>
            <a:ext cx="1866900" cy="273050"/>
          </a:xfrm>
          <a:prstGeom prst="roundRect">
            <a:avLst/>
          </a:prstGeom>
          <a:solidFill>
            <a:schemeClr val="accent1">
              <a:alpha val="49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17419" name="Título 1"/>
          <p:cNvSpPr>
            <a:spLocks noGrp="1"/>
          </p:cNvSpPr>
          <p:nvPr>
            <p:ph type="title"/>
          </p:nvPr>
        </p:nvSpPr>
        <p:spPr>
          <a:xfrm>
            <a:off x="5621338" y="6157913"/>
            <a:ext cx="5838825" cy="487362"/>
          </a:xfrm>
        </p:spPr>
        <p:txBody>
          <a:bodyPr/>
          <a:lstStyle/>
          <a:p>
            <a:pPr algn="r" eaLnBrk="1" hangingPunct="1"/>
            <a:r>
              <a:rPr lang="es-VE" sz="1400" smtClean="0">
                <a:latin typeface="Cambria" pitchFamily="18" charset="0"/>
              </a:rPr>
              <a:t>Modificado de Molitch ME et al. Kidney Int. 2015;87(1):20-30.</a:t>
            </a:r>
            <a:endParaRPr lang="es-VE" sz="1400" b="1" smtClean="0">
              <a:latin typeface="Cambria" pitchFamily="18" charset="0"/>
            </a:endParaRPr>
          </a:p>
        </p:txBody>
      </p:sp>
      <p:pic>
        <p:nvPicPr>
          <p:cNvPr id="17420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5584825" y="530225"/>
            <a:ext cx="5000625" cy="2681288"/>
          </a:xfrm>
        </p:spPr>
      </p:pic>
      <p:sp>
        <p:nvSpPr>
          <p:cNvPr id="17421" name="Título 1"/>
          <p:cNvSpPr txBox="1">
            <a:spLocks/>
          </p:cNvSpPr>
          <p:nvPr/>
        </p:nvSpPr>
        <p:spPr bwMode="auto">
          <a:xfrm>
            <a:off x="1520825" y="1349375"/>
            <a:ext cx="42291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s-VE" sz="2000" b="1">
                <a:latin typeface="Cambria" pitchFamily="18" charset="0"/>
              </a:rPr>
              <a:t>Prevención de la obesidad</a:t>
            </a:r>
          </a:p>
        </p:txBody>
      </p:sp>
      <p:sp>
        <p:nvSpPr>
          <p:cNvPr id="17422" name="Título 1"/>
          <p:cNvSpPr txBox="1">
            <a:spLocks/>
          </p:cNvSpPr>
          <p:nvPr/>
        </p:nvSpPr>
        <p:spPr bwMode="auto">
          <a:xfrm>
            <a:off x="6283325" y="1349375"/>
            <a:ext cx="456723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s-VE" sz="2000" b="1">
                <a:latin typeface="Cambria" pitchFamily="18" charset="0"/>
              </a:rPr>
              <a:t>Pesquisa y prevención de Diabetes</a:t>
            </a:r>
          </a:p>
        </p:txBody>
      </p:sp>
      <p:sp>
        <p:nvSpPr>
          <p:cNvPr id="17423" name="Título 1"/>
          <p:cNvSpPr txBox="1">
            <a:spLocks/>
          </p:cNvSpPr>
          <p:nvPr/>
        </p:nvSpPr>
        <p:spPr bwMode="auto">
          <a:xfrm>
            <a:off x="4475163" y="2078038"/>
            <a:ext cx="339566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s-VE" sz="2000" b="1">
                <a:latin typeface="Cambria" pitchFamily="18" charset="0"/>
              </a:rPr>
              <a:t>Diabetes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4475163" y="2755900"/>
            <a:ext cx="3395662" cy="487363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s-VE" sz="2000" b="1" dirty="0" smtClean="0">
                <a:latin typeface="Cambria" pitchFamily="18" charset="0"/>
              </a:rPr>
              <a:t>Enfermedad renal diabética</a:t>
            </a:r>
            <a:endParaRPr lang="es-VE" sz="2000" b="1" dirty="0">
              <a:latin typeface="Cambria" pitchFamily="18" charset="0"/>
            </a:endParaRPr>
          </a:p>
        </p:txBody>
      </p:sp>
      <p:sp>
        <p:nvSpPr>
          <p:cNvPr id="17425" name="Título 1"/>
          <p:cNvSpPr txBox="1">
            <a:spLocks/>
          </p:cNvSpPr>
          <p:nvPr/>
        </p:nvSpPr>
        <p:spPr bwMode="auto">
          <a:xfrm>
            <a:off x="4475163" y="3416300"/>
            <a:ext cx="33956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s-VE" sz="2000" b="1">
                <a:latin typeface="Cambria" pitchFamily="18" charset="0"/>
              </a:rPr>
              <a:t>Control de la glucemia</a:t>
            </a:r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4475163" y="4037013"/>
            <a:ext cx="3395662" cy="4873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VE" sz="1700" b="1">
                <a:latin typeface="Cambria" pitchFamily="18" charset="0"/>
              </a:rPr>
              <a:t>Control de la presión arterial</a:t>
            </a:r>
          </a:p>
        </p:txBody>
      </p:sp>
      <p:sp>
        <p:nvSpPr>
          <p:cNvPr id="17427" name="Título 1"/>
          <p:cNvSpPr txBox="1">
            <a:spLocks/>
          </p:cNvSpPr>
          <p:nvPr/>
        </p:nvSpPr>
        <p:spPr bwMode="auto">
          <a:xfrm>
            <a:off x="3552825" y="4722813"/>
            <a:ext cx="2543175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s-VE" sz="2000" b="1">
                <a:latin typeface="Cambria" pitchFamily="18" charset="0"/>
              </a:rPr>
              <a:t>Inhibición del SRA</a:t>
            </a: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6238875" y="4722813"/>
            <a:ext cx="2543175" cy="487362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s-VE" sz="2000" b="1" dirty="0" smtClean="0">
                <a:latin typeface="Cambria" pitchFamily="18" charset="0"/>
              </a:rPr>
              <a:t>Manejo dislipidemia</a:t>
            </a:r>
            <a:endParaRPr lang="es-VE" sz="2000" b="1" dirty="0">
              <a:latin typeface="Cambria" pitchFamily="18" charset="0"/>
            </a:endParaRPr>
          </a:p>
        </p:txBody>
      </p:sp>
      <p:sp>
        <p:nvSpPr>
          <p:cNvPr id="17429" name="Título 1"/>
          <p:cNvSpPr txBox="1">
            <a:spLocks/>
          </p:cNvSpPr>
          <p:nvPr/>
        </p:nvSpPr>
        <p:spPr bwMode="auto">
          <a:xfrm>
            <a:off x="1404938" y="5554663"/>
            <a:ext cx="18669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s-VE" sz="2000" b="1">
                <a:latin typeface="Cambria" pitchFamily="18" charset="0"/>
              </a:rPr>
              <a:t>ERT</a:t>
            </a:r>
          </a:p>
        </p:txBody>
      </p:sp>
      <p:sp>
        <p:nvSpPr>
          <p:cNvPr id="17430" name="Título 1"/>
          <p:cNvSpPr txBox="1">
            <a:spLocks/>
          </p:cNvSpPr>
          <p:nvPr/>
        </p:nvSpPr>
        <p:spPr bwMode="auto">
          <a:xfrm>
            <a:off x="9077325" y="5554663"/>
            <a:ext cx="18669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s-VE" sz="2000" b="1">
                <a:latin typeface="Cambria" pitchFamily="18" charset="0"/>
              </a:rPr>
              <a:t>ECV</a:t>
            </a:r>
          </a:p>
        </p:txBody>
      </p:sp>
      <p:sp>
        <p:nvSpPr>
          <p:cNvPr id="25" name="24 Flecha abajo"/>
          <p:cNvSpPr/>
          <p:nvPr/>
        </p:nvSpPr>
        <p:spPr>
          <a:xfrm>
            <a:off x="4949825" y="1822450"/>
            <a:ext cx="414338" cy="309563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6" name="25 Flecha abajo"/>
          <p:cNvSpPr/>
          <p:nvPr/>
        </p:nvSpPr>
        <p:spPr>
          <a:xfrm>
            <a:off x="6986588" y="1822450"/>
            <a:ext cx="414337" cy="309563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7" name="26 Flecha abajo"/>
          <p:cNvSpPr/>
          <p:nvPr/>
        </p:nvSpPr>
        <p:spPr>
          <a:xfrm>
            <a:off x="6005513" y="2500313"/>
            <a:ext cx="414337" cy="309562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8" name="27 Flecha derecha"/>
          <p:cNvSpPr/>
          <p:nvPr/>
        </p:nvSpPr>
        <p:spPr>
          <a:xfrm>
            <a:off x="8210550" y="3516313"/>
            <a:ext cx="1311275" cy="377825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29" name="28 Flecha derecha"/>
          <p:cNvSpPr/>
          <p:nvPr/>
        </p:nvSpPr>
        <p:spPr>
          <a:xfrm>
            <a:off x="8210550" y="4090988"/>
            <a:ext cx="1311275" cy="377825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30" name="29 Flecha derecha"/>
          <p:cNvSpPr/>
          <p:nvPr/>
        </p:nvSpPr>
        <p:spPr>
          <a:xfrm>
            <a:off x="9018588" y="4724400"/>
            <a:ext cx="655637" cy="376238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31" name="30 Flecha derecha"/>
          <p:cNvSpPr/>
          <p:nvPr/>
        </p:nvSpPr>
        <p:spPr>
          <a:xfrm flipH="1">
            <a:off x="2897188" y="3525838"/>
            <a:ext cx="1311275" cy="377825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32" name="31 Flecha derecha"/>
          <p:cNvSpPr/>
          <p:nvPr/>
        </p:nvSpPr>
        <p:spPr>
          <a:xfrm flipH="1">
            <a:off x="2897188" y="4100513"/>
            <a:ext cx="1311275" cy="377825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33" name="32 Flecha derecha"/>
          <p:cNvSpPr/>
          <p:nvPr/>
        </p:nvSpPr>
        <p:spPr>
          <a:xfrm flipH="1">
            <a:off x="2657475" y="4722813"/>
            <a:ext cx="655638" cy="377825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34" name="33 Flecha doblada hacia arriba"/>
          <p:cNvSpPr/>
          <p:nvPr/>
        </p:nvSpPr>
        <p:spPr>
          <a:xfrm flipV="1">
            <a:off x="7870825" y="2862263"/>
            <a:ext cx="2489200" cy="2692400"/>
          </a:xfrm>
          <a:prstGeom prst="bentUpArrow">
            <a:avLst>
              <a:gd name="adj1" fmla="val 7757"/>
              <a:gd name="adj2" fmla="val 14088"/>
              <a:gd name="adj3" fmla="val 839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35" name="34 Flecha doblada hacia arriba"/>
          <p:cNvSpPr/>
          <p:nvPr/>
        </p:nvSpPr>
        <p:spPr>
          <a:xfrm flipH="1" flipV="1">
            <a:off x="1985963" y="2862263"/>
            <a:ext cx="2489200" cy="2692400"/>
          </a:xfrm>
          <a:prstGeom prst="bentUpArrow">
            <a:avLst>
              <a:gd name="adj1" fmla="val 7757"/>
              <a:gd name="adj2" fmla="val 14088"/>
              <a:gd name="adj3" fmla="val 8393"/>
            </a:avLst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36" name="35 Flecha curvada hacia arriba"/>
          <p:cNvSpPr/>
          <p:nvPr/>
        </p:nvSpPr>
        <p:spPr>
          <a:xfrm rot="16200000">
            <a:off x="7714456" y="2607469"/>
            <a:ext cx="1074738" cy="7620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>
              <a:solidFill>
                <a:schemeClr val="tx1"/>
              </a:solidFill>
            </a:endParaRPr>
          </a:p>
        </p:txBody>
      </p:sp>
      <p:sp>
        <p:nvSpPr>
          <p:cNvPr id="37" name="36 Flecha curvada hacia arriba"/>
          <p:cNvSpPr/>
          <p:nvPr/>
        </p:nvSpPr>
        <p:spPr>
          <a:xfrm rot="5400000" flipH="1">
            <a:off x="3479006" y="2607469"/>
            <a:ext cx="1074738" cy="7620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>
              <a:solidFill>
                <a:schemeClr val="tx1"/>
              </a:solidFill>
            </a:endParaRPr>
          </a:p>
        </p:txBody>
      </p:sp>
      <p:sp>
        <p:nvSpPr>
          <p:cNvPr id="17444" name="CuadroTexto 37"/>
          <p:cNvSpPr txBox="1">
            <a:spLocks noChangeArrowheads="1"/>
          </p:cNvSpPr>
          <p:nvPr/>
        </p:nvSpPr>
        <p:spPr bwMode="auto">
          <a:xfrm>
            <a:off x="149225" y="6502400"/>
            <a:ext cx="7597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 sz="1400" b="1">
                <a:latin typeface="Calibri" pitchFamily="34" charset="0"/>
              </a:rPr>
              <a:t>ECV: Enfermedad cardiovascular; ERT: Enfermedad renal terminal; SRA: Sistema renina angiotensina</a:t>
            </a:r>
          </a:p>
        </p:txBody>
      </p:sp>
      <p:sp>
        <p:nvSpPr>
          <p:cNvPr id="39" name="29 Flecha derecha"/>
          <p:cNvSpPr/>
          <p:nvPr/>
        </p:nvSpPr>
        <p:spPr>
          <a:xfrm>
            <a:off x="287338" y="6196013"/>
            <a:ext cx="412750" cy="307975"/>
          </a:xfrm>
          <a:prstGeom prst="right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 dirty="0"/>
          </a:p>
        </p:txBody>
      </p:sp>
      <p:sp>
        <p:nvSpPr>
          <p:cNvPr id="17446" name="CuadroTexto 4"/>
          <p:cNvSpPr txBox="1">
            <a:spLocks noChangeArrowheads="1"/>
          </p:cNvSpPr>
          <p:nvPr/>
        </p:nvSpPr>
        <p:spPr bwMode="auto">
          <a:xfrm>
            <a:off x="709613" y="6176963"/>
            <a:ext cx="19573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VE" sz="1400" b="1">
                <a:latin typeface="Calibri" pitchFamily="34" charset="0"/>
              </a:rPr>
              <a:t>Intervención preventiva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1" name="Line 31"/>
          <p:cNvSpPr>
            <a:spLocks noChangeShapeType="1"/>
          </p:cNvSpPr>
          <p:nvPr/>
        </p:nvSpPr>
        <p:spPr bwMode="auto">
          <a:xfrm>
            <a:off x="1796531" y="1141867"/>
            <a:ext cx="554038" cy="720725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390" name="AutoShape 30"/>
          <p:cNvSpPr>
            <a:spLocks noChangeArrowheads="1"/>
          </p:cNvSpPr>
          <p:nvPr/>
        </p:nvSpPr>
        <p:spPr bwMode="auto">
          <a:xfrm>
            <a:off x="5111750" y="4481513"/>
            <a:ext cx="3883025" cy="1889125"/>
          </a:xfrm>
          <a:prstGeom prst="rightArrow">
            <a:avLst>
              <a:gd name="adj1" fmla="val 72269"/>
              <a:gd name="adj2" fmla="val 64043"/>
            </a:avLst>
          </a:prstGeom>
          <a:solidFill>
            <a:srgbClr val="CC00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pic>
        <p:nvPicPr>
          <p:cNvPr id="15361" name="Imagen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526463" y="584200"/>
            <a:ext cx="7940675" cy="594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Señal de prohibido 2"/>
          <p:cNvSpPr/>
          <p:nvPr/>
        </p:nvSpPr>
        <p:spPr>
          <a:xfrm>
            <a:off x="-4386263" y="1150938"/>
            <a:ext cx="914400" cy="914400"/>
          </a:xfrm>
          <a:prstGeom prst="noSmoking">
            <a:avLst/>
          </a:prstGeom>
          <a:solidFill>
            <a:schemeClr val="accent2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>
              <a:solidFill>
                <a:schemeClr val="tx1"/>
              </a:solidFill>
            </a:endParaRPr>
          </a:p>
        </p:txBody>
      </p:sp>
      <p:sp>
        <p:nvSpPr>
          <p:cNvPr id="6" name="Señal de prohibido 5"/>
          <p:cNvSpPr/>
          <p:nvPr/>
        </p:nvSpPr>
        <p:spPr>
          <a:xfrm>
            <a:off x="-2836863" y="2093913"/>
            <a:ext cx="914400" cy="914400"/>
          </a:xfrm>
          <a:prstGeom prst="noSmoking">
            <a:avLst/>
          </a:prstGeom>
          <a:solidFill>
            <a:schemeClr val="accent2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>
              <a:solidFill>
                <a:schemeClr val="tx1"/>
              </a:solidFill>
            </a:endParaRPr>
          </a:p>
        </p:txBody>
      </p:sp>
      <p:sp>
        <p:nvSpPr>
          <p:cNvPr id="7" name="Señal de prohibido 6"/>
          <p:cNvSpPr/>
          <p:nvPr/>
        </p:nvSpPr>
        <p:spPr>
          <a:xfrm>
            <a:off x="-2547938" y="3082925"/>
            <a:ext cx="914400" cy="914400"/>
          </a:xfrm>
          <a:prstGeom prst="noSmoking">
            <a:avLst/>
          </a:prstGeom>
          <a:solidFill>
            <a:schemeClr val="accent2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>
              <a:solidFill>
                <a:schemeClr val="tx1"/>
              </a:solidFill>
            </a:endParaRPr>
          </a:p>
        </p:txBody>
      </p:sp>
      <p:sp>
        <p:nvSpPr>
          <p:cNvPr id="8" name="Señal de prohibido 7"/>
          <p:cNvSpPr/>
          <p:nvPr/>
        </p:nvSpPr>
        <p:spPr>
          <a:xfrm>
            <a:off x="-1941513" y="3968750"/>
            <a:ext cx="914400" cy="914400"/>
          </a:xfrm>
          <a:prstGeom prst="noSmoking">
            <a:avLst/>
          </a:prstGeom>
          <a:solidFill>
            <a:schemeClr val="accent2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>
              <a:solidFill>
                <a:schemeClr val="tx1"/>
              </a:solidFill>
            </a:endParaRPr>
          </a:p>
        </p:txBody>
      </p:sp>
      <p:sp>
        <p:nvSpPr>
          <p:cNvPr id="9" name="Señal de prohibido 8"/>
          <p:cNvSpPr/>
          <p:nvPr/>
        </p:nvSpPr>
        <p:spPr>
          <a:xfrm>
            <a:off x="-3014663" y="3848100"/>
            <a:ext cx="560388" cy="512763"/>
          </a:xfrm>
          <a:prstGeom prst="noSmoking">
            <a:avLst/>
          </a:prstGeom>
          <a:solidFill>
            <a:schemeClr val="accent2"/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VE">
              <a:solidFill>
                <a:schemeClr val="tx1"/>
              </a:solidFill>
            </a:endParaRPr>
          </a:p>
        </p:txBody>
      </p:sp>
      <p:pic>
        <p:nvPicPr>
          <p:cNvPr id="15367" name="Imagen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765425" y="4654550"/>
            <a:ext cx="573087" cy="523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</p:pic>
      <p:pic>
        <p:nvPicPr>
          <p:cNvPr id="15368" name="Imagen 1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5583238" y="1630363"/>
            <a:ext cx="573088" cy="5254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ángulo 11"/>
          <p:cNvSpPr/>
          <p:nvPr/>
        </p:nvSpPr>
        <p:spPr>
          <a:xfrm>
            <a:off x="-7856538" y="431800"/>
            <a:ext cx="6670675" cy="717550"/>
          </a:xfrm>
          <a:prstGeom prst="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VE" dirty="0"/>
              <a:t>Ana: En esta composición metformina debe estar al centro y arriba y de ella se desprenden todas las acciones  que no llevan el símbolo de prohibido</a:t>
            </a:r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4938713" y="368300"/>
            <a:ext cx="1965325" cy="473075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960938" y="361950"/>
            <a:ext cx="1889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 dirty="0" smtClean="0">
                <a:solidFill>
                  <a:schemeClr val="bg1"/>
                </a:solidFill>
                <a:latin typeface="Cambria" pitchFamily="18" charset="0"/>
              </a:rPr>
              <a:t>Metformina</a:t>
            </a:r>
            <a:endParaRPr lang="es-ES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8593138" y="1182688"/>
            <a:ext cx="1290637" cy="473075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8594725" y="1236663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 smtClean="0">
                <a:solidFill>
                  <a:schemeClr val="bg1"/>
                </a:solidFill>
                <a:latin typeface="Cambria" pitchFamily="18" charset="0"/>
                <a:sym typeface="Wingdings" pitchFamily="2" charset="2"/>
              </a:rPr>
              <a:t> </a:t>
            </a:r>
            <a:r>
              <a:rPr lang="es-ES" b="1" dirty="0" smtClean="0">
                <a:solidFill>
                  <a:schemeClr val="bg1"/>
                </a:solidFill>
                <a:latin typeface="Cambria" pitchFamily="18" charset="0"/>
              </a:rPr>
              <a:t>AMPK</a:t>
            </a:r>
            <a:endParaRPr lang="es-ES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8594725" y="2493963"/>
            <a:ext cx="1290638" cy="473075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8594725" y="2547938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 smtClean="0">
                <a:solidFill>
                  <a:schemeClr val="bg1"/>
                </a:solidFill>
                <a:latin typeface="Cambria" pitchFamily="18" charset="0"/>
                <a:sym typeface="Wingdings" pitchFamily="2" charset="2"/>
              </a:rPr>
              <a:t> </a:t>
            </a:r>
            <a:r>
              <a:rPr lang="es-ES" b="1" dirty="0" err="1" smtClean="0">
                <a:solidFill>
                  <a:schemeClr val="bg1"/>
                </a:solidFill>
                <a:latin typeface="Cambria" pitchFamily="18" charset="0"/>
              </a:rPr>
              <a:t>mTOR</a:t>
            </a:r>
            <a:endParaRPr lang="es-ES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>
            <a:off x="979488" y="992188"/>
            <a:ext cx="1290637" cy="473075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987425" y="1046163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 smtClean="0">
                <a:latin typeface="Cambria" pitchFamily="18" charset="0"/>
                <a:sym typeface="Wingdings" pitchFamily="2" charset="2"/>
              </a:rPr>
              <a:t> </a:t>
            </a:r>
            <a:r>
              <a:rPr lang="es-ES" b="1" dirty="0" smtClean="0">
                <a:latin typeface="Cambria" pitchFamily="18" charset="0"/>
              </a:rPr>
              <a:t>GLP-1</a:t>
            </a:r>
            <a:endParaRPr lang="es-ES" b="1" dirty="0">
              <a:latin typeface="Cambria" pitchFamily="18" charset="0"/>
            </a:endParaRPr>
          </a:p>
        </p:txBody>
      </p:sp>
      <p:sp>
        <p:nvSpPr>
          <p:cNvPr id="15379" name="AutoShape 19"/>
          <p:cNvSpPr>
            <a:spLocks noChangeArrowheads="1"/>
          </p:cNvSpPr>
          <p:nvPr/>
        </p:nvSpPr>
        <p:spPr bwMode="auto">
          <a:xfrm>
            <a:off x="2214563" y="1852613"/>
            <a:ext cx="1290637" cy="819150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2222500" y="1906588"/>
            <a:ext cx="1289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 smtClean="0">
                <a:latin typeface="Cambria" pitchFamily="18" charset="0"/>
                <a:sym typeface="Wingdings" pitchFamily="2" charset="2"/>
              </a:rPr>
              <a:t> </a:t>
            </a:r>
            <a:r>
              <a:rPr lang="es-ES" b="1" dirty="0" smtClean="0">
                <a:latin typeface="Cambria" pitchFamily="18" charset="0"/>
              </a:rPr>
              <a:t>GLP-1 </a:t>
            </a:r>
            <a:r>
              <a:rPr lang="es-ES" b="1" dirty="0">
                <a:latin typeface="Cambria" pitchFamily="18" charset="0"/>
              </a:rPr>
              <a:t>receptor</a:t>
            </a:r>
          </a:p>
        </p:txBody>
      </p:sp>
      <p:sp>
        <p:nvSpPr>
          <p:cNvPr id="15381" name="AutoShape 21"/>
          <p:cNvSpPr>
            <a:spLocks noChangeArrowheads="1"/>
          </p:cNvSpPr>
          <p:nvPr/>
        </p:nvSpPr>
        <p:spPr bwMode="auto">
          <a:xfrm>
            <a:off x="728663" y="2684463"/>
            <a:ext cx="1290637" cy="490537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730250" y="2736850"/>
            <a:ext cx="1289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 smtClean="0">
                <a:latin typeface="Cambria" pitchFamily="18" charset="0"/>
                <a:sym typeface="Wingdings" pitchFamily="2" charset="2"/>
              </a:rPr>
              <a:t> </a:t>
            </a:r>
            <a:r>
              <a:rPr lang="es-ES" b="1" dirty="0" err="1" smtClean="0">
                <a:latin typeface="Cambria" pitchFamily="18" charset="0"/>
              </a:rPr>
              <a:t>cAMP</a:t>
            </a:r>
            <a:endParaRPr lang="es-ES" b="1" dirty="0">
              <a:latin typeface="Cambria" pitchFamily="18" charset="0"/>
            </a:endParaRPr>
          </a:p>
        </p:txBody>
      </p:sp>
      <p:sp>
        <p:nvSpPr>
          <p:cNvPr id="15384" name="AutoShape 24"/>
          <p:cNvSpPr>
            <a:spLocks noChangeArrowheads="1"/>
          </p:cNvSpPr>
          <p:nvPr/>
        </p:nvSpPr>
        <p:spPr bwMode="auto">
          <a:xfrm>
            <a:off x="2908300" y="2992438"/>
            <a:ext cx="2386013" cy="788987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2909888" y="3103563"/>
            <a:ext cx="2322512" cy="62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s-ES" b="1" dirty="0">
                <a:latin typeface="Cambria" pitchFamily="18" charset="0"/>
                <a:sym typeface="Symbol" pitchFamily="18" charset="2"/>
              </a:rPr>
              <a:t> </a:t>
            </a:r>
            <a:r>
              <a:rPr lang="es-ES" b="1" dirty="0" err="1">
                <a:latin typeface="Cambria" pitchFamily="18" charset="0"/>
                <a:sym typeface="Wingdings" pitchFamily="2" charset="2"/>
              </a:rPr>
              <a:t>Protein</a:t>
            </a:r>
            <a:r>
              <a:rPr lang="es-ES" b="1" dirty="0">
                <a:latin typeface="Cambria" pitchFamily="18" charset="0"/>
                <a:sym typeface="Wingdings" pitchFamily="2" charset="2"/>
              </a:rPr>
              <a:t> </a:t>
            </a:r>
            <a:r>
              <a:rPr lang="es-ES" b="1" dirty="0" smtClean="0">
                <a:latin typeface="Cambria" pitchFamily="18" charset="0"/>
                <a:sym typeface="Wingdings" pitchFamily="2" charset="2"/>
              </a:rPr>
              <a:t>quinasa </a:t>
            </a:r>
            <a:r>
              <a:rPr lang="es-ES" b="1" dirty="0">
                <a:latin typeface="Cambria" pitchFamily="18" charset="0"/>
                <a:sym typeface="Wingdings" pitchFamily="2" charset="2"/>
              </a:rPr>
              <a:t>C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s-ES" b="1" dirty="0">
                <a:latin typeface="Cambria" pitchFamily="18" charset="0"/>
                <a:sym typeface="Symbol" pitchFamily="18" charset="2"/>
              </a:rPr>
              <a:t> </a:t>
            </a:r>
            <a:r>
              <a:rPr lang="es-ES" b="1" dirty="0" err="1">
                <a:latin typeface="Cambria" pitchFamily="18" charset="0"/>
                <a:sym typeface="Wingdings" pitchFamily="2" charset="2"/>
              </a:rPr>
              <a:t>Protein</a:t>
            </a:r>
            <a:r>
              <a:rPr lang="es-ES" b="1" dirty="0">
                <a:latin typeface="Cambria" pitchFamily="18" charset="0"/>
                <a:sym typeface="Wingdings" pitchFamily="2" charset="2"/>
              </a:rPr>
              <a:t> </a:t>
            </a:r>
            <a:r>
              <a:rPr lang="es-ES" b="1" dirty="0" smtClean="0">
                <a:latin typeface="Cambria" pitchFamily="18" charset="0"/>
                <a:sym typeface="Wingdings" pitchFamily="2" charset="2"/>
              </a:rPr>
              <a:t>quinasa </a:t>
            </a:r>
            <a:r>
              <a:rPr lang="es-ES" b="1" dirty="0">
                <a:latin typeface="Cambria" pitchFamily="18" charset="0"/>
                <a:sym typeface="Wingdings" pitchFamily="2" charset="2"/>
              </a:rPr>
              <a:t>A</a:t>
            </a:r>
            <a:endParaRPr lang="es-ES" b="1" dirty="0">
              <a:latin typeface="Cambria" pitchFamily="18" charset="0"/>
            </a:endParaRPr>
          </a:p>
        </p:txBody>
      </p:sp>
      <p:sp>
        <p:nvSpPr>
          <p:cNvPr id="15386" name="AutoShape 26"/>
          <p:cNvSpPr>
            <a:spLocks noChangeArrowheads="1"/>
          </p:cNvSpPr>
          <p:nvPr/>
        </p:nvSpPr>
        <p:spPr bwMode="auto">
          <a:xfrm>
            <a:off x="1893888" y="4333875"/>
            <a:ext cx="2386012" cy="788988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1895475" y="4445000"/>
            <a:ext cx="2322513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ES" b="1" dirty="0">
                <a:latin typeface="Cambria" pitchFamily="18" charset="0"/>
                <a:sym typeface="Symbol" pitchFamily="18" charset="2"/>
              </a:rPr>
              <a:t> </a:t>
            </a:r>
            <a:r>
              <a:rPr lang="es-ES" b="1" dirty="0" smtClean="0">
                <a:latin typeface="Cambria" pitchFamily="18" charset="0"/>
                <a:sym typeface="Wingdings" pitchFamily="2" charset="2"/>
              </a:rPr>
              <a:t>inflamación y estrés oxidativo</a:t>
            </a:r>
            <a:endParaRPr lang="es-ES" b="1" dirty="0">
              <a:latin typeface="Cambria" pitchFamily="18" charset="0"/>
            </a:endParaRP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5200650" y="4900613"/>
            <a:ext cx="3295650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s-ES" sz="1600" b="1" dirty="0">
                <a:solidFill>
                  <a:schemeClr val="bg1"/>
                </a:solidFill>
                <a:latin typeface="Cambria" pitchFamily="18" charset="0"/>
                <a:sym typeface="Symbol" pitchFamily="18" charset="2"/>
              </a:rPr>
              <a:t> </a:t>
            </a:r>
            <a:r>
              <a:rPr lang="es-ES" sz="1600" b="1" dirty="0" smtClean="0">
                <a:solidFill>
                  <a:schemeClr val="bg1"/>
                </a:solidFill>
                <a:latin typeface="Cambria" pitchFamily="18" charset="0"/>
                <a:sym typeface="Symbol" pitchFamily="18" charset="2"/>
              </a:rPr>
              <a:t>Engrosamiento membrana basal, de la acumulación de matriz en el </a:t>
            </a:r>
            <a:r>
              <a:rPr lang="es-ES" sz="1600" b="1" dirty="0" err="1" smtClean="0">
                <a:solidFill>
                  <a:schemeClr val="bg1"/>
                </a:solidFill>
                <a:latin typeface="Cambria" pitchFamily="18" charset="0"/>
                <a:sym typeface="Symbol" pitchFamily="18" charset="2"/>
              </a:rPr>
              <a:t>mesangio</a:t>
            </a:r>
            <a:r>
              <a:rPr lang="es-ES" sz="1600" b="1" dirty="0" smtClean="0">
                <a:solidFill>
                  <a:schemeClr val="bg1"/>
                </a:solidFill>
                <a:latin typeface="Cambria" pitchFamily="18" charset="0"/>
                <a:sym typeface="Symbol" pitchFamily="18" charset="2"/>
              </a:rPr>
              <a:t> y del </a:t>
            </a:r>
            <a:r>
              <a:rPr lang="es-ES" sz="1600" b="1" dirty="0" smtClean="0">
                <a:solidFill>
                  <a:schemeClr val="bg1"/>
                </a:solidFill>
                <a:latin typeface="Cambria" pitchFamily="18" charset="0"/>
                <a:sym typeface="Wingdings" pitchFamily="2" charset="2"/>
              </a:rPr>
              <a:t>daño </a:t>
            </a:r>
            <a:r>
              <a:rPr lang="es-ES" sz="1600" b="1" dirty="0" err="1" smtClean="0">
                <a:solidFill>
                  <a:schemeClr val="bg1"/>
                </a:solidFill>
                <a:latin typeface="Cambria" pitchFamily="18" charset="0"/>
                <a:sym typeface="Wingdings" pitchFamily="2" charset="2"/>
              </a:rPr>
              <a:t>tubulointersticial</a:t>
            </a:r>
            <a:r>
              <a:rPr lang="es-ES" sz="1600" b="1" dirty="0" smtClean="0">
                <a:solidFill>
                  <a:schemeClr val="bg1"/>
                </a:solidFill>
                <a:latin typeface="Cambria" pitchFamily="18" charset="0"/>
                <a:sym typeface="Wingdings" pitchFamily="2" charset="2"/>
              </a:rPr>
              <a:t>  </a:t>
            </a:r>
            <a:endParaRPr lang="es-ES" sz="16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15389" name="Imagen 1"/>
          <p:cNvPicPr>
            <a:picLocks noChangeAspect="1"/>
          </p:cNvPicPr>
          <p:nvPr/>
        </p:nvPicPr>
        <p:blipFill>
          <a:blip r:embed="rId2"/>
          <a:srcRect l="1039" t="77170" r="81427" b="801"/>
          <a:stretch>
            <a:fillRect/>
          </a:stretch>
        </p:blipFill>
        <p:spPr bwMode="auto">
          <a:xfrm>
            <a:off x="9107488" y="4192588"/>
            <a:ext cx="2535237" cy="238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92" name="Line 32"/>
          <p:cNvSpPr>
            <a:spLocks noChangeShapeType="1"/>
          </p:cNvSpPr>
          <p:nvPr/>
        </p:nvSpPr>
        <p:spPr bwMode="auto">
          <a:xfrm flipH="1">
            <a:off x="2068513" y="2668588"/>
            <a:ext cx="823912" cy="2540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>
            <a:off x="1438275" y="3222625"/>
            <a:ext cx="1470025" cy="2095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 flipH="1">
            <a:off x="3178175" y="3806825"/>
            <a:ext cx="958850" cy="481013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>
            <a:off x="3222625" y="5141913"/>
            <a:ext cx="1858963" cy="388937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 flipH="1">
            <a:off x="2293938" y="630238"/>
            <a:ext cx="2622550" cy="614362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>
            <a:off x="6940550" y="584200"/>
            <a:ext cx="1619250" cy="82550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9293225" y="1693863"/>
            <a:ext cx="0" cy="765175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 flipH="1">
            <a:off x="6896100" y="3043238"/>
            <a:ext cx="2292350" cy="161925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132670" y="5530170"/>
            <a:ext cx="535146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s-ES" sz="1400" b="1" dirty="0">
                <a:latin typeface="Cambria" pitchFamily="18" charset="0"/>
              </a:rPr>
              <a:t>GLP-1 </a:t>
            </a:r>
            <a:r>
              <a:rPr lang="es-ES" sz="1400" b="1" dirty="0" err="1">
                <a:latin typeface="Cambria" pitchFamily="18" charset="0"/>
              </a:rPr>
              <a:t>glucagon</a:t>
            </a:r>
            <a:r>
              <a:rPr lang="es-ES" sz="1400" b="1" dirty="0">
                <a:latin typeface="Cambria" pitchFamily="18" charset="0"/>
              </a:rPr>
              <a:t> </a:t>
            </a:r>
            <a:r>
              <a:rPr lang="es-ES" sz="1400" b="1" dirty="0" err="1">
                <a:latin typeface="Cambria" pitchFamily="18" charset="0"/>
              </a:rPr>
              <a:t>like</a:t>
            </a:r>
            <a:r>
              <a:rPr lang="es-ES" sz="1400" b="1" dirty="0">
                <a:latin typeface="Cambria" pitchFamily="18" charset="0"/>
              </a:rPr>
              <a:t> </a:t>
            </a:r>
            <a:r>
              <a:rPr lang="es-ES" sz="1400" b="1" dirty="0" err="1">
                <a:latin typeface="Cambria" pitchFamily="18" charset="0"/>
              </a:rPr>
              <a:t>peptide</a:t>
            </a:r>
            <a:r>
              <a:rPr lang="es-ES" sz="1400" b="1" dirty="0">
                <a:latin typeface="Cambria" pitchFamily="18" charset="0"/>
              </a:rPr>
              <a:t> 1</a:t>
            </a:r>
          </a:p>
          <a:p>
            <a:pPr>
              <a:spcBef>
                <a:spcPts val="0"/>
              </a:spcBef>
            </a:pPr>
            <a:r>
              <a:rPr lang="es-ES" sz="1400" b="1" dirty="0" err="1">
                <a:latin typeface="Cambria" pitchFamily="18" charset="0"/>
              </a:rPr>
              <a:t>cAMP</a:t>
            </a:r>
            <a:r>
              <a:rPr lang="es-ES" sz="1400" b="1" dirty="0">
                <a:latin typeface="Cambria" pitchFamily="18" charset="0"/>
              </a:rPr>
              <a:t> </a:t>
            </a:r>
            <a:r>
              <a:rPr lang="es-ES" sz="1400" b="1" dirty="0" err="1">
                <a:latin typeface="Cambria" pitchFamily="18" charset="0"/>
              </a:rPr>
              <a:t>Cyclic</a:t>
            </a:r>
            <a:r>
              <a:rPr lang="es-ES" sz="1400" b="1" dirty="0">
                <a:latin typeface="Cambria" pitchFamily="18" charset="0"/>
              </a:rPr>
              <a:t> </a:t>
            </a:r>
            <a:r>
              <a:rPr lang="es-ES" sz="1400" b="1" dirty="0" err="1">
                <a:latin typeface="Cambria" pitchFamily="18" charset="0"/>
              </a:rPr>
              <a:t>adenosine</a:t>
            </a:r>
            <a:r>
              <a:rPr lang="es-ES" sz="1400" b="1" dirty="0">
                <a:latin typeface="Cambria" pitchFamily="18" charset="0"/>
              </a:rPr>
              <a:t> </a:t>
            </a:r>
            <a:r>
              <a:rPr lang="es-ES" sz="1400" b="1" dirty="0" err="1">
                <a:latin typeface="Cambria" pitchFamily="18" charset="0"/>
              </a:rPr>
              <a:t>monophosphate</a:t>
            </a:r>
            <a:endParaRPr lang="es-ES" sz="1400" b="1" dirty="0">
              <a:latin typeface="Cambria" pitchFamily="18" charset="0"/>
            </a:endParaRPr>
          </a:p>
          <a:p>
            <a:pPr>
              <a:spcBef>
                <a:spcPts val="0"/>
              </a:spcBef>
            </a:pPr>
            <a:r>
              <a:rPr lang="es-ES" sz="1400" b="1" dirty="0">
                <a:latin typeface="Cambria" pitchFamily="18" charset="0"/>
              </a:rPr>
              <a:t>AMPK </a:t>
            </a:r>
            <a:r>
              <a:rPr lang="es-ES" sz="1400" b="1" dirty="0" err="1">
                <a:latin typeface="Cambria" pitchFamily="18" charset="0"/>
              </a:rPr>
              <a:t>adenosine</a:t>
            </a:r>
            <a:r>
              <a:rPr lang="es-ES" sz="1400" b="1" dirty="0">
                <a:latin typeface="Cambria" pitchFamily="18" charset="0"/>
              </a:rPr>
              <a:t> </a:t>
            </a:r>
            <a:r>
              <a:rPr lang="es-ES" sz="1400" b="1" dirty="0" err="1">
                <a:latin typeface="Cambria" pitchFamily="18" charset="0"/>
              </a:rPr>
              <a:t>monophosphate-activated</a:t>
            </a:r>
            <a:r>
              <a:rPr lang="es-ES" sz="1400" b="1" dirty="0">
                <a:latin typeface="Cambria" pitchFamily="18" charset="0"/>
              </a:rPr>
              <a:t> </a:t>
            </a:r>
            <a:r>
              <a:rPr lang="es-ES" sz="1400" b="1" dirty="0" err="1">
                <a:latin typeface="Cambria" pitchFamily="18" charset="0"/>
              </a:rPr>
              <a:t>protein</a:t>
            </a:r>
            <a:r>
              <a:rPr lang="es-ES" sz="1400" b="1" dirty="0">
                <a:latin typeface="Cambria" pitchFamily="18" charset="0"/>
              </a:rPr>
              <a:t> </a:t>
            </a:r>
            <a:r>
              <a:rPr lang="es-ES" sz="1400" b="1" dirty="0" err="1">
                <a:latin typeface="Cambria" pitchFamily="18" charset="0"/>
              </a:rPr>
              <a:t>kinase</a:t>
            </a:r>
            <a:endParaRPr lang="es-ES" sz="1400" dirty="0">
              <a:latin typeface="Cambria" pitchFamily="18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33265" y="6447453"/>
            <a:ext cx="86859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400" dirty="0" smtClean="0"/>
              <a:t>Modificado </a:t>
            </a:r>
            <a:r>
              <a:rPr lang="es-VE" sz="1400" dirty="0"/>
              <a:t>de </a:t>
            </a:r>
            <a:r>
              <a:rPr lang="es-VE" sz="1400" dirty="0" err="1"/>
              <a:t>Piwkowska</a:t>
            </a:r>
            <a:r>
              <a:rPr lang="es-VE" sz="1400" dirty="0"/>
              <a:t> </a:t>
            </a:r>
            <a:r>
              <a:rPr lang="es-VE" sz="1400" dirty="0" smtClean="0"/>
              <a:t>A et al. </a:t>
            </a:r>
            <a:r>
              <a:rPr lang="fr-FR" sz="1400" dirty="0" err="1"/>
              <a:t>Biochem</a:t>
            </a:r>
            <a:r>
              <a:rPr lang="fr-FR" sz="1400" dirty="0"/>
              <a:t> </a:t>
            </a:r>
            <a:r>
              <a:rPr lang="fr-FR" sz="1400" dirty="0" err="1"/>
              <a:t>Biophys</a:t>
            </a:r>
            <a:r>
              <a:rPr lang="fr-FR" sz="1400" dirty="0"/>
              <a:t> </a:t>
            </a:r>
            <a:r>
              <a:rPr lang="fr-FR" sz="1400" dirty="0" err="1"/>
              <a:t>Res</a:t>
            </a:r>
            <a:r>
              <a:rPr lang="fr-FR" sz="1400" dirty="0"/>
              <a:t> Commun. </a:t>
            </a:r>
            <a:r>
              <a:rPr lang="fr-FR" sz="1400" dirty="0" smtClean="0"/>
              <a:t>2010;393(2</a:t>
            </a:r>
            <a:r>
              <a:rPr lang="fr-FR" sz="1400" dirty="0"/>
              <a:t>):268-73</a:t>
            </a:r>
            <a:r>
              <a:rPr lang="fr-FR" sz="1400" dirty="0" smtClean="0"/>
              <a:t>.</a:t>
            </a:r>
          </a:p>
          <a:p>
            <a:r>
              <a:rPr lang="fr-FR" sz="1400" dirty="0" smtClean="0"/>
              <a:t>Kim J et al. </a:t>
            </a:r>
            <a:r>
              <a:rPr lang="en-US" sz="1400" dirty="0"/>
              <a:t>Nature Cell Biology. 2011; 13:132–141</a:t>
            </a:r>
            <a:r>
              <a:rPr lang="en-US" sz="1400" dirty="0" smtClean="0"/>
              <a:t>. </a:t>
            </a:r>
            <a:r>
              <a:rPr lang="en-US" sz="1400" dirty="0" err="1" smtClean="0"/>
              <a:t>Ravindran</a:t>
            </a:r>
            <a:r>
              <a:rPr lang="en-US" sz="1400" dirty="0" smtClean="0"/>
              <a:t> </a:t>
            </a:r>
            <a:r>
              <a:rPr lang="en-US" sz="1400" dirty="0"/>
              <a:t>S et al. J Cell Physiol. 2017;232(4):731-742. </a:t>
            </a:r>
            <a:endParaRPr lang="es-VE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6372225" y="2943225"/>
            <a:ext cx="1400175" cy="1828800"/>
          </a:xfrm>
          <a:prstGeom prst="leftArrow">
            <a:avLst>
              <a:gd name="adj1" fmla="val 50000"/>
              <a:gd name="adj2" fmla="val 48528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731838" y="746125"/>
            <a:ext cx="1965325" cy="473075"/>
          </a:xfrm>
          <a:prstGeom prst="roundRect">
            <a:avLst>
              <a:gd name="adj" fmla="val 16667"/>
            </a:avLst>
          </a:prstGeom>
          <a:solidFill>
            <a:srgbClr val="D228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571875" y="681135"/>
            <a:ext cx="2743200" cy="541175"/>
          </a:xfrm>
          <a:prstGeom prst="rect">
            <a:avLst/>
          </a:prstGeom>
          <a:solidFill>
            <a:srgbClr val="16385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7816850" y="1873250"/>
            <a:ext cx="4171950" cy="387191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314325" y="1371600"/>
            <a:ext cx="5929313" cy="5029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3081338" y="874713"/>
            <a:ext cx="411162" cy="290512"/>
          </a:xfrm>
          <a:prstGeom prst="hexagon">
            <a:avLst>
              <a:gd name="adj" fmla="val 35383"/>
              <a:gd name="vf" fmla="val 115470"/>
            </a:avLst>
          </a:prstGeom>
          <a:solidFill>
            <a:srgbClr val="D1E3F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461963" y="5162550"/>
            <a:ext cx="1965325" cy="473075"/>
          </a:xfrm>
          <a:prstGeom prst="roundRect">
            <a:avLst>
              <a:gd name="adj" fmla="val 16667"/>
            </a:avLst>
          </a:prstGeom>
          <a:solidFill>
            <a:srgbClr val="D228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8850313" y="2120900"/>
            <a:ext cx="1965325" cy="473075"/>
          </a:xfrm>
          <a:prstGeom prst="roundRect">
            <a:avLst>
              <a:gd name="adj" fmla="val 16667"/>
            </a:avLst>
          </a:prstGeom>
          <a:solidFill>
            <a:srgbClr val="D228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4748213" y="2628900"/>
            <a:ext cx="1385887" cy="642938"/>
          </a:xfrm>
          <a:prstGeom prst="roundRect">
            <a:avLst>
              <a:gd name="adj" fmla="val 16667"/>
            </a:avLst>
          </a:prstGeom>
          <a:solidFill>
            <a:srgbClr val="CC00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4748213" y="3502025"/>
            <a:ext cx="1385887" cy="642938"/>
          </a:xfrm>
          <a:prstGeom prst="roundRect">
            <a:avLst>
              <a:gd name="adj" fmla="val 16667"/>
            </a:avLst>
          </a:prstGeom>
          <a:solidFill>
            <a:srgbClr val="CC00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4748213" y="4387850"/>
            <a:ext cx="1385887" cy="642938"/>
          </a:xfrm>
          <a:prstGeom prst="roundRect">
            <a:avLst>
              <a:gd name="adj" fmla="val 16667"/>
            </a:avLst>
          </a:prstGeom>
          <a:solidFill>
            <a:srgbClr val="CC00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8089900" y="4260850"/>
            <a:ext cx="1714500" cy="642938"/>
          </a:xfrm>
          <a:prstGeom prst="roundRect">
            <a:avLst>
              <a:gd name="adj" fmla="val 16667"/>
            </a:avLst>
          </a:prstGeom>
          <a:solidFill>
            <a:srgbClr val="CC00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1" name="AutoShape 15"/>
          <p:cNvSpPr>
            <a:spLocks noChangeArrowheads="1"/>
          </p:cNvSpPr>
          <p:nvPr/>
        </p:nvSpPr>
        <p:spPr bwMode="auto">
          <a:xfrm>
            <a:off x="9977438" y="4248150"/>
            <a:ext cx="1714500" cy="642938"/>
          </a:xfrm>
          <a:prstGeom prst="roundRect">
            <a:avLst>
              <a:gd name="adj" fmla="val 16667"/>
            </a:avLst>
          </a:prstGeom>
          <a:solidFill>
            <a:srgbClr val="CC00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2500313" y="3471863"/>
            <a:ext cx="1628775" cy="642937"/>
          </a:xfrm>
          <a:prstGeom prst="parallelogram">
            <a:avLst>
              <a:gd name="adj" fmla="val 17053"/>
            </a:avLst>
          </a:prstGeom>
          <a:solidFill>
            <a:srgbClr val="FF99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3" name="AutoShape 17"/>
          <p:cNvSpPr>
            <a:spLocks noChangeArrowheads="1"/>
          </p:cNvSpPr>
          <p:nvPr/>
        </p:nvSpPr>
        <p:spPr bwMode="auto">
          <a:xfrm>
            <a:off x="9045575" y="3016250"/>
            <a:ext cx="1628775" cy="642938"/>
          </a:xfrm>
          <a:prstGeom prst="parallelogram">
            <a:avLst>
              <a:gd name="adj" fmla="val 17053"/>
            </a:avLst>
          </a:prstGeom>
          <a:solidFill>
            <a:srgbClr val="FF99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4" name="AutoShape 18"/>
          <p:cNvSpPr>
            <a:spLocks noChangeArrowheads="1"/>
          </p:cNvSpPr>
          <p:nvPr/>
        </p:nvSpPr>
        <p:spPr bwMode="auto">
          <a:xfrm>
            <a:off x="2686050" y="1885950"/>
            <a:ext cx="1257300" cy="400050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6" name="AutoShape 20"/>
          <p:cNvSpPr>
            <a:spLocks noChangeArrowheads="1"/>
          </p:cNvSpPr>
          <p:nvPr/>
        </p:nvSpPr>
        <p:spPr bwMode="auto">
          <a:xfrm>
            <a:off x="2820988" y="5160963"/>
            <a:ext cx="985837" cy="371475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7" name="AutoShape 21"/>
          <p:cNvSpPr>
            <a:spLocks noChangeArrowheads="1"/>
          </p:cNvSpPr>
          <p:nvPr/>
        </p:nvSpPr>
        <p:spPr bwMode="auto">
          <a:xfrm>
            <a:off x="1303338" y="3632200"/>
            <a:ext cx="842962" cy="371475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8" name="AutoShape 22"/>
          <p:cNvSpPr>
            <a:spLocks noChangeArrowheads="1"/>
          </p:cNvSpPr>
          <p:nvPr/>
        </p:nvSpPr>
        <p:spPr bwMode="auto">
          <a:xfrm>
            <a:off x="1376363" y="4433888"/>
            <a:ext cx="728662" cy="371475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59" name="AutoShape 23"/>
          <p:cNvSpPr>
            <a:spLocks noChangeArrowheads="1"/>
          </p:cNvSpPr>
          <p:nvPr/>
        </p:nvSpPr>
        <p:spPr bwMode="auto">
          <a:xfrm>
            <a:off x="1392238" y="2863850"/>
            <a:ext cx="728662" cy="371475"/>
          </a:xfrm>
          <a:prstGeom prst="roundRect">
            <a:avLst>
              <a:gd name="adj" fmla="val 16667"/>
            </a:avLst>
          </a:prstGeom>
          <a:solidFill>
            <a:srgbClr val="9900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60" name="AutoShape 24"/>
          <p:cNvSpPr>
            <a:spLocks noChangeArrowheads="1"/>
          </p:cNvSpPr>
          <p:nvPr/>
        </p:nvSpPr>
        <p:spPr bwMode="auto">
          <a:xfrm>
            <a:off x="2620963" y="5886450"/>
            <a:ext cx="1385887" cy="371475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61" name="AutoShape 25"/>
          <p:cNvSpPr>
            <a:spLocks noChangeArrowheads="1"/>
          </p:cNvSpPr>
          <p:nvPr/>
        </p:nvSpPr>
        <p:spPr bwMode="auto">
          <a:xfrm>
            <a:off x="9202738" y="5202238"/>
            <a:ext cx="1385887" cy="371475"/>
          </a:xfrm>
          <a:prstGeom prst="roundRect">
            <a:avLst>
              <a:gd name="adj" fmla="val 16667"/>
            </a:avLst>
          </a:prstGeom>
          <a:solidFill>
            <a:srgbClr val="FFCC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 flipV="1">
            <a:off x="2085975" y="2914650"/>
            <a:ext cx="900113" cy="7429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 flipV="1">
            <a:off x="1728788" y="3971925"/>
            <a:ext cx="0" cy="500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 flipV="1">
            <a:off x="1728788" y="4786313"/>
            <a:ext cx="0" cy="385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 flipV="1">
            <a:off x="4057650" y="2886075"/>
            <a:ext cx="628650" cy="600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 flipV="1">
            <a:off x="4086225" y="3786188"/>
            <a:ext cx="600075" cy="14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>
            <a:off x="4000500" y="4100513"/>
            <a:ext cx="671513" cy="657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 flipH="1" flipV="1">
            <a:off x="3314700" y="4143375"/>
            <a:ext cx="0" cy="1028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 flipH="1">
            <a:off x="3313113" y="1443038"/>
            <a:ext cx="1587" cy="4429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 flipH="1">
            <a:off x="9144000" y="3600450"/>
            <a:ext cx="714375" cy="628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>
            <a:off x="9858375" y="3586163"/>
            <a:ext cx="671513" cy="671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"/>
          </a:p>
        </p:txBody>
      </p:sp>
      <p:grpSp>
        <p:nvGrpSpPr>
          <p:cNvPr id="14374" name="Group 38"/>
          <p:cNvGrpSpPr>
            <a:grpSpLocks/>
          </p:cNvGrpSpPr>
          <p:nvPr/>
        </p:nvGrpSpPr>
        <p:grpSpPr bwMode="auto">
          <a:xfrm>
            <a:off x="2671763" y="828675"/>
            <a:ext cx="371475" cy="371475"/>
            <a:chOff x="675" y="0"/>
            <a:chExt cx="333" cy="225"/>
          </a:xfrm>
          <a:effectLst/>
        </p:grpSpPr>
        <p:sp>
          <p:nvSpPr>
            <p:cNvPr id="14372" name="Line 36"/>
            <p:cNvSpPr>
              <a:spLocks noChangeShapeType="1"/>
            </p:cNvSpPr>
            <p:nvPr/>
          </p:nvSpPr>
          <p:spPr bwMode="auto">
            <a:xfrm>
              <a:off x="1008" y="0"/>
              <a:ext cx="0" cy="22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4373" name="Line 37"/>
            <p:cNvSpPr>
              <a:spLocks noChangeShapeType="1"/>
            </p:cNvSpPr>
            <p:nvPr/>
          </p:nvSpPr>
          <p:spPr bwMode="auto">
            <a:xfrm flipH="1">
              <a:off x="675" y="108"/>
              <a:ext cx="32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4375" name="Group 39"/>
          <p:cNvGrpSpPr>
            <a:grpSpLocks/>
          </p:cNvGrpSpPr>
          <p:nvPr/>
        </p:nvGrpSpPr>
        <p:grpSpPr bwMode="auto">
          <a:xfrm>
            <a:off x="2130425" y="3630613"/>
            <a:ext cx="371475" cy="371475"/>
            <a:chOff x="675" y="0"/>
            <a:chExt cx="333" cy="225"/>
          </a:xfrm>
          <a:effectLst/>
        </p:grpSpPr>
        <p:sp>
          <p:nvSpPr>
            <p:cNvPr id="14376" name="Line 40"/>
            <p:cNvSpPr>
              <a:spLocks noChangeShapeType="1"/>
            </p:cNvSpPr>
            <p:nvPr/>
          </p:nvSpPr>
          <p:spPr bwMode="auto">
            <a:xfrm>
              <a:off x="1008" y="0"/>
              <a:ext cx="0" cy="22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4377" name="Line 41"/>
            <p:cNvSpPr>
              <a:spLocks noChangeShapeType="1"/>
            </p:cNvSpPr>
            <p:nvPr/>
          </p:nvSpPr>
          <p:spPr bwMode="auto">
            <a:xfrm flipH="1">
              <a:off x="675" y="108"/>
              <a:ext cx="32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4378" name="Group 42"/>
          <p:cNvGrpSpPr>
            <a:grpSpLocks/>
          </p:cNvGrpSpPr>
          <p:nvPr/>
        </p:nvGrpSpPr>
        <p:grpSpPr bwMode="auto">
          <a:xfrm>
            <a:off x="2430463" y="5159375"/>
            <a:ext cx="371475" cy="371475"/>
            <a:chOff x="675" y="0"/>
            <a:chExt cx="333" cy="225"/>
          </a:xfrm>
          <a:effectLst/>
        </p:grpSpPr>
        <p:sp>
          <p:nvSpPr>
            <p:cNvPr id="14379" name="Line 43"/>
            <p:cNvSpPr>
              <a:spLocks noChangeShapeType="1"/>
            </p:cNvSpPr>
            <p:nvPr/>
          </p:nvSpPr>
          <p:spPr bwMode="auto">
            <a:xfrm>
              <a:off x="1008" y="0"/>
              <a:ext cx="0" cy="22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4380" name="Line 44"/>
            <p:cNvSpPr>
              <a:spLocks noChangeShapeType="1"/>
            </p:cNvSpPr>
            <p:nvPr/>
          </p:nvSpPr>
          <p:spPr bwMode="auto">
            <a:xfrm flipH="1">
              <a:off x="675" y="108"/>
              <a:ext cx="32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4381" name="Group 45"/>
          <p:cNvGrpSpPr>
            <a:grpSpLocks/>
          </p:cNvGrpSpPr>
          <p:nvPr/>
        </p:nvGrpSpPr>
        <p:grpSpPr bwMode="auto">
          <a:xfrm rot="-5400000">
            <a:off x="1546225" y="3303588"/>
            <a:ext cx="371475" cy="371475"/>
            <a:chOff x="675" y="0"/>
            <a:chExt cx="333" cy="225"/>
          </a:xfrm>
          <a:effectLst/>
        </p:grpSpPr>
        <p:sp>
          <p:nvSpPr>
            <p:cNvPr id="14382" name="Line 46"/>
            <p:cNvSpPr>
              <a:spLocks noChangeShapeType="1"/>
            </p:cNvSpPr>
            <p:nvPr/>
          </p:nvSpPr>
          <p:spPr bwMode="auto">
            <a:xfrm>
              <a:off x="1008" y="0"/>
              <a:ext cx="0" cy="22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4383" name="Line 47"/>
            <p:cNvSpPr>
              <a:spLocks noChangeShapeType="1"/>
            </p:cNvSpPr>
            <p:nvPr/>
          </p:nvSpPr>
          <p:spPr bwMode="auto">
            <a:xfrm flipH="1">
              <a:off x="675" y="108"/>
              <a:ext cx="32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4384" name="Group 48"/>
          <p:cNvGrpSpPr>
            <a:grpSpLocks/>
          </p:cNvGrpSpPr>
          <p:nvPr/>
        </p:nvGrpSpPr>
        <p:grpSpPr bwMode="auto">
          <a:xfrm rot="5400000">
            <a:off x="3128963" y="2289175"/>
            <a:ext cx="371475" cy="371475"/>
            <a:chOff x="675" y="0"/>
            <a:chExt cx="333" cy="225"/>
          </a:xfrm>
          <a:effectLst/>
        </p:grpSpPr>
        <p:sp>
          <p:nvSpPr>
            <p:cNvPr id="14385" name="Line 49"/>
            <p:cNvSpPr>
              <a:spLocks noChangeShapeType="1"/>
            </p:cNvSpPr>
            <p:nvPr/>
          </p:nvSpPr>
          <p:spPr bwMode="auto">
            <a:xfrm>
              <a:off x="1008" y="0"/>
              <a:ext cx="0" cy="22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4386" name="Line 50"/>
            <p:cNvSpPr>
              <a:spLocks noChangeShapeType="1"/>
            </p:cNvSpPr>
            <p:nvPr/>
          </p:nvSpPr>
          <p:spPr bwMode="auto">
            <a:xfrm flipH="1">
              <a:off x="675" y="108"/>
              <a:ext cx="32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4387" name="Group 51"/>
          <p:cNvGrpSpPr>
            <a:grpSpLocks/>
          </p:cNvGrpSpPr>
          <p:nvPr/>
        </p:nvGrpSpPr>
        <p:grpSpPr bwMode="auto">
          <a:xfrm rot="5400000">
            <a:off x="3128963" y="3048000"/>
            <a:ext cx="371475" cy="371475"/>
            <a:chOff x="675" y="0"/>
            <a:chExt cx="333" cy="225"/>
          </a:xfrm>
          <a:effectLst/>
        </p:grpSpPr>
        <p:sp>
          <p:nvSpPr>
            <p:cNvPr id="14388" name="Line 52"/>
            <p:cNvSpPr>
              <a:spLocks noChangeShapeType="1"/>
            </p:cNvSpPr>
            <p:nvPr/>
          </p:nvSpPr>
          <p:spPr bwMode="auto">
            <a:xfrm>
              <a:off x="1008" y="0"/>
              <a:ext cx="0" cy="22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4389" name="Line 53"/>
            <p:cNvSpPr>
              <a:spLocks noChangeShapeType="1"/>
            </p:cNvSpPr>
            <p:nvPr/>
          </p:nvSpPr>
          <p:spPr bwMode="auto">
            <a:xfrm flipH="1">
              <a:off x="675" y="108"/>
              <a:ext cx="32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14390" name="Group 54"/>
          <p:cNvGrpSpPr>
            <a:grpSpLocks/>
          </p:cNvGrpSpPr>
          <p:nvPr/>
        </p:nvGrpSpPr>
        <p:grpSpPr bwMode="auto">
          <a:xfrm rot="5400000">
            <a:off x="9648825" y="2576513"/>
            <a:ext cx="371475" cy="371475"/>
            <a:chOff x="675" y="0"/>
            <a:chExt cx="333" cy="225"/>
          </a:xfrm>
          <a:effectLst/>
        </p:grpSpPr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>
              <a:off x="1008" y="0"/>
              <a:ext cx="0" cy="225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14392" name="Line 56"/>
            <p:cNvSpPr>
              <a:spLocks noChangeShapeType="1"/>
            </p:cNvSpPr>
            <p:nvPr/>
          </p:nvSpPr>
          <p:spPr bwMode="auto">
            <a:xfrm flipH="1">
              <a:off x="675" y="108"/>
              <a:ext cx="324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4393" name="Freeform 57"/>
          <p:cNvSpPr>
            <a:spLocks/>
          </p:cNvSpPr>
          <p:nvPr/>
        </p:nvSpPr>
        <p:spPr bwMode="auto">
          <a:xfrm>
            <a:off x="2967038" y="1211263"/>
            <a:ext cx="693737" cy="266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139"/>
              </a:cxn>
              <a:cxn ang="0">
                <a:pos x="15" y="168"/>
              </a:cxn>
              <a:cxn ang="0">
                <a:pos x="399" y="168"/>
              </a:cxn>
              <a:cxn ang="0">
                <a:pos x="437" y="149"/>
              </a:cxn>
              <a:cxn ang="0">
                <a:pos x="432" y="0"/>
              </a:cxn>
              <a:cxn ang="0">
                <a:pos x="341" y="0"/>
              </a:cxn>
              <a:cxn ang="0">
                <a:pos x="288" y="101"/>
              </a:cxn>
              <a:cxn ang="0">
                <a:pos x="130" y="101"/>
              </a:cxn>
              <a:cxn ang="0">
                <a:pos x="82" y="0"/>
              </a:cxn>
              <a:cxn ang="0">
                <a:pos x="0" y="0"/>
              </a:cxn>
            </a:cxnLst>
            <a:rect l="0" t="0" r="r" b="b"/>
            <a:pathLst>
              <a:path w="437" h="168">
                <a:moveTo>
                  <a:pt x="0" y="0"/>
                </a:moveTo>
                <a:lnTo>
                  <a:pt x="5" y="139"/>
                </a:lnTo>
                <a:lnTo>
                  <a:pt x="15" y="168"/>
                </a:lnTo>
                <a:lnTo>
                  <a:pt x="399" y="168"/>
                </a:lnTo>
                <a:lnTo>
                  <a:pt x="437" y="149"/>
                </a:lnTo>
                <a:lnTo>
                  <a:pt x="432" y="0"/>
                </a:lnTo>
                <a:lnTo>
                  <a:pt x="341" y="0"/>
                </a:lnTo>
                <a:lnTo>
                  <a:pt x="288" y="101"/>
                </a:lnTo>
                <a:lnTo>
                  <a:pt x="130" y="101"/>
                </a:lnTo>
                <a:lnTo>
                  <a:pt x="82" y="0"/>
                </a:lnTo>
                <a:lnTo>
                  <a:pt x="0" y="0"/>
                </a:lnTo>
                <a:close/>
              </a:path>
            </a:pathLst>
          </a:custGeom>
          <a:solidFill>
            <a:srgbClr val="D1E3F3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773113" y="750888"/>
            <a:ext cx="1889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 dirty="0" smtClean="0">
                <a:solidFill>
                  <a:schemeClr val="bg1"/>
                </a:solidFill>
              </a:rPr>
              <a:t>Metformina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14395" name="Text Box 59"/>
          <p:cNvSpPr txBox="1">
            <a:spLocks noChangeArrowheads="1"/>
          </p:cNvSpPr>
          <p:nvPr/>
        </p:nvSpPr>
        <p:spPr bwMode="auto">
          <a:xfrm>
            <a:off x="511175" y="5183188"/>
            <a:ext cx="1889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 dirty="0" smtClean="0">
                <a:solidFill>
                  <a:schemeClr val="bg1"/>
                </a:solidFill>
              </a:rPr>
              <a:t>Metformina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8872538" y="2114550"/>
            <a:ext cx="1889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400" b="1" dirty="0" smtClean="0">
                <a:solidFill>
                  <a:schemeClr val="bg1"/>
                </a:solidFill>
              </a:rPr>
              <a:t>Metformina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6630988" y="3567113"/>
            <a:ext cx="11477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dirty="0" smtClean="0">
                <a:solidFill>
                  <a:schemeClr val="bg1"/>
                </a:solidFill>
              </a:rPr>
              <a:t>Acción citotóxica  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14398" name="Text Box 62"/>
          <p:cNvSpPr txBox="1">
            <a:spLocks noChangeArrowheads="1"/>
          </p:cNvSpPr>
          <p:nvPr/>
        </p:nvSpPr>
        <p:spPr bwMode="auto">
          <a:xfrm>
            <a:off x="3617913" y="659137"/>
            <a:ext cx="266223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dirty="0" smtClean="0">
                <a:solidFill>
                  <a:schemeClr val="bg1"/>
                </a:solidFill>
              </a:rPr>
              <a:t>Hormonas/factores de crecimiento  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14399" name="Text Box 63"/>
          <p:cNvSpPr txBox="1">
            <a:spLocks noChangeArrowheads="1"/>
          </p:cNvSpPr>
          <p:nvPr/>
        </p:nvSpPr>
        <p:spPr bwMode="auto">
          <a:xfrm>
            <a:off x="2747963" y="1943100"/>
            <a:ext cx="113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solidFill>
                  <a:schemeClr val="bg1"/>
                </a:solidFill>
              </a:rPr>
              <a:t>PI3K/Akt</a:t>
            </a:r>
          </a:p>
        </p:txBody>
      </p:sp>
      <p:sp>
        <p:nvSpPr>
          <p:cNvPr id="14401" name="Text Box 65"/>
          <p:cNvSpPr txBox="1">
            <a:spLocks noChangeArrowheads="1"/>
          </p:cNvSpPr>
          <p:nvPr/>
        </p:nvSpPr>
        <p:spPr bwMode="auto">
          <a:xfrm>
            <a:off x="1222375" y="2917825"/>
            <a:ext cx="113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solidFill>
                  <a:schemeClr val="bg1"/>
                </a:solidFill>
              </a:rPr>
              <a:t>p53</a:t>
            </a:r>
          </a:p>
        </p:txBody>
      </p:sp>
      <p:sp>
        <p:nvSpPr>
          <p:cNvPr id="14402" name="Text Box 66"/>
          <p:cNvSpPr txBox="1">
            <a:spLocks noChangeArrowheads="1"/>
          </p:cNvSpPr>
          <p:nvPr/>
        </p:nvSpPr>
        <p:spPr bwMode="auto">
          <a:xfrm>
            <a:off x="1152525" y="3633788"/>
            <a:ext cx="113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solidFill>
                  <a:schemeClr val="bg1"/>
                </a:solidFill>
              </a:rPr>
              <a:t>AMPK</a:t>
            </a:r>
          </a:p>
        </p:txBody>
      </p: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1196975" y="4449763"/>
            <a:ext cx="113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solidFill>
                  <a:schemeClr val="bg1"/>
                </a:solidFill>
              </a:rPr>
              <a:t>AMP</a:t>
            </a:r>
          </a:p>
        </p:txBody>
      </p:sp>
      <p:sp>
        <p:nvSpPr>
          <p:cNvPr id="14404" name="Text Box 68"/>
          <p:cNvSpPr txBox="1">
            <a:spLocks noChangeArrowheads="1"/>
          </p:cNvSpPr>
          <p:nvPr/>
        </p:nvSpPr>
        <p:spPr bwMode="auto">
          <a:xfrm>
            <a:off x="2747963" y="5165725"/>
            <a:ext cx="113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smtClean="0">
                <a:solidFill>
                  <a:schemeClr val="bg1"/>
                </a:solidFill>
              </a:rPr>
              <a:t>GTPasa</a:t>
            </a:r>
            <a:endParaRPr lang="es-ES" sz="1600" b="1">
              <a:solidFill>
                <a:schemeClr val="bg1"/>
              </a:solidFill>
            </a:endParaRPr>
          </a:p>
        </p:txBody>
      </p:sp>
      <p:sp>
        <p:nvSpPr>
          <p:cNvPr id="14405" name="Text Box 69"/>
          <p:cNvSpPr txBox="1">
            <a:spLocks noChangeArrowheads="1"/>
          </p:cNvSpPr>
          <p:nvPr/>
        </p:nvSpPr>
        <p:spPr bwMode="auto">
          <a:xfrm>
            <a:off x="2616394" y="5760973"/>
            <a:ext cx="1376363" cy="5847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dirty="0" smtClean="0"/>
              <a:t>Células tumorales</a:t>
            </a:r>
            <a:endParaRPr lang="es-ES" sz="1600" b="1" dirty="0"/>
          </a:p>
        </p:txBody>
      </p:sp>
      <p:sp>
        <p:nvSpPr>
          <p:cNvPr id="14406" name="Text Box 70"/>
          <p:cNvSpPr txBox="1">
            <a:spLocks noChangeArrowheads="1"/>
          </p:cNvSpPr>
          <p:nvPr/>
        </p:nvSpPr>
        <p:spPr bwMode="auto">
          <a:xfrm>
            <a:off x="2625725" y="3654425"/>
            <a:ext cx="1376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solidFill>
                  <a:schemeClr val="bg1"/>
                </a:solidFill>
              </a:rPr>
              <a:t>mTORC1</a:t>
            </a:r>
          </a:p>
        </p:txBody>
      </p:sp>
      <p:sp>
        <p:nvSpPr>
          <p:cNvPr id="14407" name="Text Box 71"/>
          <p:cNvSpPr txBox="1">
            <a:spLocks noChangeArrowheads="1"/>
          </p:cNvSpPr>
          <p:nvPr/>
        </p:nvSpPr>
        <p:spPr bwMode="auto">
          <a:xfrm>
            <a:off x="4752975" y="2641600"/>
            <a:ext cx="13763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solidFill>
                  <a:schemeClr val="bg1"/>
                </a:solidFill>
              </a:rPr>
              <a:t>mRNA translation</a:t>
            </a:r>
          </a:p>
        </p:txBody>
      </p:sp>
      <p:sp>
        <p:nvSpPr>
          <p:cNvPr id="14408" name="Text Box 72"/>
          <p:cNvSpPr txBox="1">
            <a:spLocks noChangeArrowheads="1"/>
          </p:cNvSpPr>
          <p:nvPr/>
        </p:nvSpPr>
        <p:spPr bwMode="auto">
          <a:xfrm>
            <a:off x="4752975" y="3543300"/>
            <a:ext cx="13763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dirty="0" smtClean="0">
                <a:solidFill>
                  <a:schemeClr val="bg1"/>
                </a:solidFill>
              </a:rPr>
              <a:t>Biogénesis ribosoma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14409" name="Text Box 73"/>
          <p:cNvSpPr txBox="1">
            <a:spLocks noChangeArrowheads="1"/>
          </p:cNvSpPr>
          <p:nvPr/>
        </p:nvSpPr>
        <p:spPr bwMode="auto">
          <a:xfrm>
            <a:off x="4715653" y="4410010"/>
            <a:ext cx="13763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dirty="0" smtClean="0">
                <a:solidFill>
                  <a:schemeClr val="bg1"/>
                </a:solidFill>
              </a:rPr>
              <a:t>Crecimiento celular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14410" name="Text Box 74"/>
          <p:cNvSpPr txBox="1">
            <a:spLocks noChangeArrowheads="1"/>
          </p:cNvSpPr>
          <p:nvPr/>
        </p:nvSpPr>
        <p:spPr bwMode="auto">
          <a:xfrm>
            <a:off x="9106678" y="3017838"/>
            <a:ext cx="146448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dirty="0" smtClean="0">
                <a:solidFill>
                  <a:schemeClr val="bg1"/>
                </a:solidFill>
              </a:rPr>
              <a:t>Agotamiento Inmune  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14411" name="Text Box 75"/>
          <p:cNvSpPr txBox="1">
            <a:spLocks noChangeArrowheads="1"/>
          </p:cNvSpPr>
          <p:nvPr/>
        </p:nvSpPr>
        <p:spPr bwMode="auto">
          <a:xfrm>
            <a:off x="8110538" y="4291013"/>
            <a:ext cx="16335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dirty="0">
                <a:solidFill>
                  <a:schemeClr val="bg1"/>
                </a:solidFill>
              </a:rPr>
              <a:t>Apoptosis </a:t>
            </a:r>
            <a:r>
              <a:rPr lang="es-ES" sz="1600" b="1" dirty="0" smtClean="0">
                <a:solidFill>
                  <a:schemeClr val="bg1"/>
                </a:solidFill>
              </a:rPr>
              <a:t>de </a:t>
            </a:r>
            <a:r>
              <a:rPr lang="es-ES" sz="1600" b="1" dirty="0" err="1" smtClean="0">
                <a:solidFill>
                  <a:schemeClr val="bg1"/>
                </a:solidFill>
              </a:rPr>
              <a:t>célulasT</a:t>
            </a:r>
            <a:endParaRPr lang="es-ES" sz="1600" b="1" dirty="0">
              <a:solidFill>
                <a:schemeClr val="bg1"/>
              </a:solidFill>
            </a:endParaRPr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9955213" y="4264025"/>
            <a:ext cx="17192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dirty="0" smtClean="0">
                <a:solidFill>
                  <a:schemeClr val="bg1"/>
                </a:solidFill>
              </a:rPr>
              <a:t>Disminución de </a:t>
            </a:r>
            <a:r>
              <a:rPr lang="es-ES" sz="1600" b="1" dirty="0">
                <a:solidFill>
                  <a:schemeClr val="bg1"/>
                </a:solidFill>
              </a:rPr>
              <a:t>IL-2, </a:t>
            </a:r>
            <a:r>
              <a:rPr lang="es-ES" sz="1600" b="1" dirty="0" err="1">
                <a:solidFill>
                  <a:schemeClr val="bg1"/>
                </a:solidFill>
              </a:rPr>
              <a:t>TNF</a:t>
            </a:r>
            <a:r>
              <a:rPr lang="es-ES" sz="1600" b="1" dirty="0" err="1">
                <a:solidFill>
                  <a:schemeClr val="bg1"/>
                </a:solidFill>
                <a:latin typeface="Symbol" pitchFamily="18" charset="2"/>
              </a:rPr>
              <a:t>a</a:t>
            </a:r>
            <a:r>
              <a:rPr lang="es-ES" sz="1600" b="1" dirty="0">
                <a:solidFill>
                  <a:schemeClr val="bg1"/>
                </a:solidFill>
              </a:rPr>
              <a:t>, </a:t>
            </a:r>
            <a:r>
              <a:rPr lang="es-ES" sz="1600" b="1" dirty="0" err="1">
                <a:solidFill>
                  <a:schemeClr val="bg1"/>
                </a:solidFill>
              </a:rPr>
              <a:t>IFN</a:t>
            </a:r>
            <a:r>
              <a:rPr lang="es-ES" sz="1600" b="1" dirty="0" err="1">
                <a:solidFill>
                  <a:schemeClr val="bg1"/>
                </a:solidFill>
                <a:latin typeface="Symbol" pitchFamily="18" charset="2"/>
              </a:rPr>
              <a:t>g</a:t>
            </a:r>
            <a:endParaRPr lang="es-ES" sz="1600" b="1" dirty="0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9028113" y="5208588"/>
            <a:ext cx="1719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solidFill>
                  <a:schemeClr val="bg1"/>
                </a:solidFill>
              </a:rPr>
              <a:t>CD 8+ TIL</a:t>
            </a:r>
            <a:endParaRPr lang="es-ES" sz="1600" b="1">
              <a:solidFill>
                <a:schemeClr val="bg1"/>
              </a:solidFill>
              <a:latin typeface="Symbol" pitchFamily="18" charset="2"/>
            </a:endParaRPr>
          </a:p>
        </p:txBody>
      </p:sp>
      <p:sp>
        <p:nvSpPr>
          <p:cNvPr id="14355" name="AutoShape 19"/>
          <p:cNvSpPr>
            <a:spLocks noChangeArrowheads="1"/>
          </p:cNvSpPr>
          <p:nvPr/>
        </p:nvSpPr>
        <p:spPr bwMode="auto">
          <a:xfrm>
            <a:off x="2949575" y="2730500"/>
            <a:ext cx="728663" cy="371475"/>
          </a:xfrm>
          <a:prstGeom prst="roundRect">
            <a:avLst>
              <a:gd name="adj" fmla="val 16667"/>
            </a:avLst>
          </a:prstGeom>
          <a:solidFill>
            <a:srgbClr val="339933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14400" name="Text Box 64"/>
          <p:cNvSpPr txBox="1">
            <a:spLocks noChangeArrowheads="1"/>
          </p:cNvSpPr>
          <p:nvPr/>
        </p:nvSpPr>
        <p:spPr bwMode="auto">
          <a:xfrm>
            <a:off x="2747963" y="2716213"/>
            <a:ext cx="1133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solidFill>
                  <a:schemeClr val="bg1"/>
                </a:solidFill>
              </a:rPr>
              <a:t>TSC2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978</TotalTime>
  <Words>328</Words>
  <Application>Microsoft Office PowerPoint</Application>
  <PresentationFormat>Panorámica</PresentationFormat>
  <Paragraphs>81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Corbel</vt:lpstr>
      <vt:lpstr>Symbol</vt:lpstr>
      <vt:lpstr>Wingdings</vt:lpstr>
      <vt:lpstr>Tema de Office</vt:lpstr>
      <vt:lpstr>Presentación de PowerPoint</vt:lpstr>
      <vt:lpstr>Modificado de Molitch ME et al. Kidney Int. 2015;87(1):20-30.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Arocha</dc:creator>
  <cp:lastModifiedBy>Usuario</cp:lastModifiedBy>
  <cp:revision>46</cp:revision>
  <dcterms:created xsi:type="dcterms:W3CDTF">2015-10-08T23:57:35Z</dcterms:created>
  <dcterms:modified xsi:type="dcterms:W3CDTF">2017-01-23T16:14:04Z</dcterms:modified>
</cp:coreProperties>
</file>